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sldIdLst>
    <p:sldId id="297" r:id="rId2"/>
    <p:sldId id="321" r:id="rId3"/>
    <p:sldId id="300" r:id="rId4"/>
    <p:sldId id="299" r:id="rId5"/>
    <p:sldId id="301" r:id="rId6"/>
    <p:sldId id="305" r:id="rId7"/>
    <p:sldId id="304" r:id="rId8"/>
    <p:sldId id="322" r:id="rId9"/>
    <p:sldId id="303" r:id="rId10"/>
    <p:sldId id="302" r:id="rId11"/>
    <p:sldId id="270" r:id="rId12"/>
    <p:sldId id="271" r:id="rId13"/>
    <p:sldId id="272" r:id="rId14"/>
    <p:sldId id="273" r:id="rId15"/>
    <p:sldId id="274" r:id="rId16"/>
    <p:sldId id="307" r:id="rId17"/>
    <p:sldId id="308" r:id="rId18"/>
    <p:sldId id="315" r:id="rId19"/>
    <p:sldId id="278" r:id="rId20"/>
    <p:sldId id="310" r:id="rId21"/>
    <p:sldId id="309"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314" r:id="rId35"/>
    <p:sldId id="313" r:id="rId36"/>
    <p:sldId id="312" r:id="rId37"/>
    <p:sldId id="294" r:id="rId3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a:srgbClr val="FFFFFF"/>
    <a:srgbClr val="000000"/>
    <a:srgbClr val="0D47FF"/>
    <a:srgbClr val="9BB3FF"/>
    <a:srgbClr val="D2D2F4"/>
    <a:srgbClr val="339966"/>
    <a:srgbClr val="FFCC00"/>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40" autoAdjust="0"/>
    <p:restoredTop sz="84656" autoAdjust="0"/>
  </p:normalViewPr>
  <p:slideViewPr>
    <p:cSldViewPr>
      <p:cViewPr>
        <p:scale>
          <a:sx n="50" d="100"/>
          <a:sy n="50" d="100"/>
        </p:scale>
        <p:origin x="-1856" y="-2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954"/>
    </p:cViewPr>
  </p:sorterViewPr>
  <p:notesViewPr>
    <p:cSldViewPr>
      <p:cViewPr varScale="1">
        <p:scale>
          <a:sx n="56" d="100"/>
          <a:sy n="56" d="100"/>
        </p:scale>
        <p:origin x="-282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63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63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842AFFC-2471-4467-9A9C-F80BD1C6EBDF}" type="slidenum">
              <a:rPr lang="en-US"/>
              <a:pPr>
                <a:defRPr/>
              </a:pPr>
              <a:t>‹#›</a:t>
            </a:fld>
            <a:endParaRPr lang="en-US"/>
          </a:p>
        </p:txBody>
      </p:sp>
    </p:spTree>
    <p:extLst>
      <p:ext uri="{BB962C8B-B14F-4D97-AF65-F5344CB8AC3E}">
        <p14:creationId xmlns:p14="http://schemas.microsoft.com/office/powerpoint/2010/main" val="25322602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Notice that stock A,B,</a:t>
            </a:r>
            <a:r>
              <a:rPr lang="en-US" baseline="0" dirty="0" smtClean="0"/>
              <a:t> and C all have the same expected return of “0”, but the expected return on the Market is -2%. However notice that the calculated standard deviations for stocks A,B, and C vary widely suggesting different degrees of risk. So in this case the best investment would be Stock A with the smallest standard deviation of .2%.</a:t>
            </a:r>
            <a:endParaRPr lang="en-US" dirty="0"/>
          </a:p>
        </p:txBody>
      </p:sp>
      <p:sp>
        <p:nvSpPr>
          <p:cNvPr id="4" name="Slide Number Placeholder 3"/>
          <p:cNvSpPr>
            <a:spLocks noGrp="1"/>
          </p:cNvSpPr>
          <p:nvPr>
            <p:ph type="sldNum" sz="quarter" idx="10"/>
          </p:nvPr>
        </p:nvSpPr>
        <p:spPr/>
        <p:txBody>
          <a:bodyPr/>
          <a:lstStyle/>
          <a:p>
            <a:pPr>
              <a:defRPr/>
            </a:pPr>
            <a:fld id="{6842AFFC-2471-4467-9A9C-F80BD1C6EBDF}" type="slidenum">
              <a:rPr lang="en-US" smtClean="0"/>
              <a:pPr>
                <a:defRPr/>
              </a:pPr>
              <a:t>17</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842AFFC-2471-4467-9A9C-F80BD1C6EBDF}" type="slidenum">
              <a:rPr lang="en-US" smtClean="0"/>
              <a:pPr>
                <a:defRPr/>
              </a:pPr>
              <a:t>33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562600" cy="4800600"/>
          </a:xfrm>
        </p:spPr>
        <p:txBody>
          <a:bodyPr>
            <a:normAutofit/>
          </a:bodyPr>
          <a:lstStyle/>
          <a:p>
            <a:r>
              <a:rPr lang="en-US" dirty="0" smtClean="0"/>
              <a:t>Cash is depleted to pay for the promised returns to clients. In order to keep </a:t>
            </a:r>
            <a:r>
              <a:rPr lang="en-US" sz="1400" dirty="0" smtClean="0"/>
              <a:t>going, the Ponzi scheme must attract new client deposits to artificially prop up the investments section of the balance sheet so that the new cash can be used to pay the returns from the investments to earlier investors. In reality, however, the own section of the balance sheet is going down, and therefore the worth is also going down, eventually slipping into negative territory. The result is a constant need for cash, which puts pressure on the firm to attract greater and greater investments at an increasingly rapid rate to pay out those investors seeking redemptions.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400" dirty="0" smtClean="0"/>
              <a:t>It's not difficult to see that Ponzi schemes eventually run into trouble. The cycle stops and the scheme collapses when redemptions exceed assets, which turned out to be Madoff's downfall: the recent economic downturn generated more redemptions than his firm could afford to pay out, which led to his confession to his sons on the evening of December 10. What is remarkable about Madoff's firm is how it stayed in business for decades, while Ponzi's original scheme, for instance, was discovered within a year.</a:t>
            </a:r>
            <a:br>
              <a:rPr lang="en-US" sz="1400" dirty="0" smtClean="0"/>
            </a:br>
            <a:endParaRPr lang="en-US" sz="1400" dirty="0" smtClean="0"/>
          </a:p>
          <a:p>
            <a:endParaRPr lang="en-US" dirty="0"/>
          </a:p>
        </p:txBody>
      </p:sp>
      <p:sp>
        <p:nvSpPr>
          <p:cNvPr id="4" name="Slide Number Placeholder 3"/>
          <p:cNvSpPr>
            <a:spLocks noGrp="1"/>
          </p:cNvSpPr>
          <p:nvPr>
            <p:ph type="sldNum" sz="quarter" idx="10"/>
          </p:nvPr>
        </p:nvSpPr>
        <p:spPr/>
        <p:txBody>
          <a:bodyPr/>
          <a:lstStyle/>
          <a:p>
            <a:pPr>
              <a:defRPr/>
            </a:pPr>
            <a:fld id="{6842AFFC-2471-4467-9A9C-F80BD1C6EBDF}" type="slidenum">
              <a:rPr lang="en-US" smtClean="0"/>
              <a:pPr>
                <a:defRPr/>
              </a:pPr>
              <a:t>35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7200" y="4343400"/>
            <a:ext cx="5943600" cy="4114800"/>
          </a:xfrm>
        </p:spPr>
        <p:txBody>
          <a:bodyPr>
            <a:normAutofit/>
          </a:bodyPr>
          <a:lstStyle/>
          <a:p>
            <a:r>
              <a:rPr lang="en-US" dirty="0" smtClean="0"/>
              <a:t>Madoff's firm offered what most investors seek — low risk and high returns. This should have fallen under the "too good to be true" category, as these concepts are fundamentally at odds. Investors should have seen red flags when they saw that no other investment firms were able to match or even come close to the performance of Madoff's investments. In general, investors accept tradeoffs along a scale of returns, with progressively higher returns generating correspondingly higher risk. In both up and down years, however, investments made by Madoff's firm returned its clients between 12 and 13 percent like clockwork — an unusually steady rate.</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Ponzi schemes generate an unsustainable cycle of acquisitions and redemptions. The balance sheet graphics below help illustrate what a Ponzi scheme looks like. Balance sheets depict what a company owns and what it owes. Let's first look at a normal balance sheet, and then one of a Ponzi scheme.</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In the case of an investment firm, for example, the "own" part of the balance sheet includes the investments the company makes and any cash it has on hand. The client deposits are the "owe" part of the balance sheet (the company owes its clients the deposits). In a non-fraudulent company, the investments (own) would grow, and the "worth" would grow.</a:t>
            </a:r>
          </a:p>
          <a:p>
            <a:endParaRPr lang="en-US" dirty="0"/>
          </a:p>
        </p:txBody>
      </p:sp>
      <p:sp>
        <p:nvSpPr>
          <p:cNvPr id="4" name="Slide Number Placeholder 3"/>
          <p:cNvSpPr>
            <a:spLocks noGrp="1"/>
          </p:cNvSpPr>
          <p:nvPr>
            <p:ph type="sldNum" sz="quarter" idx="10"/>
          </p:nvPr>
        </p:nvSpPr>
        <p:spPr/>
        <p:txBody>
          <a:bodyPr/>
          <a:lstStyle/>
          <a:p>
            <a:pPr>
              <a:defRPr/>
            </a:pPr>
            <a:fld id="{6842AFFC-2471-4467-9A9C-F80BD1C6EBDF}" type="slidenum">
              <a:rPr lang="en-US" smtClean="0"/>
              <a:pPr>
                <a:defRPr/>
              </a:pPr>
              <a:t>36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9C866B30-F794-4FC4-93AD-60153596DA38}" type="slidenum">
              <a:rPr lang="en-US"/>
              <a:pPr/>
              <a:t>37</a:t>
            </a:fld>
            <a:endParaRPr lang="en-US"/>
          </a:p>
        </p:txBody>
      </p:sp>
      <p:sp>
        <p:nvSpPr>
          <p:cNvPr id="5632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6324" name="Rectangle 3"/>
          <p:cNvSpPr>
            <a:spLocks noGrp="1" noChangeArrowheads="1"/>
          </p:cNvSpPr>
          <p:nvPr>
            <p:ph type="body" idx="1"/>
          </p:nvPr>
        </p:nvSpPr>
        <p:spPr>
          <a:noFill/>
          <a:ln/>
        </p:spPr>
        <p:txBody>
          <a:bodyPr lIns="92075" tIns="46038" rIns="92075" bIns="46038"/>
          <a:lstStyle/>
          <a:p>
            <a:pPr>
              <a:spcBef>
                <a:spcPct val="0"/>
              </a:spcBef>
            </a:pPr>
            <a:endParaRPr lang="en-US" sz="24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114D1A9E-7BEC-4312-B365-E641BDF36809}" type="slidenum">
              <a:rPr lang="en-US"/>
              <a:pPr/>
              <a:t>19</a:t>
            </a:fld>
            <a:endParaRPr lang="en-US"/>
          </a:p>
        </p:txBody>
      </p:sp>
      <p:sp>
        <p:nvSpPr>
          <p:cNvPr id="4608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46084" name="Rectangle 3"/>
          <p:cNvSpPr>
            <a:spLocks noGrp="1" noChangeArrowheads="1"/>
          </p:cNvSpPr>
          <p:nvPr>
            <p:ph type="body" idx="1"/>
          </p:nvPr>
        </p:nvSpPr>
        <p:spPr>
          <a:noFill/>
          <a:ln/>
        </p:spPr>
        <p:txBody>
          <a:bodyPr lIns="92075" tIns="46038" rIns="92075" bIns="46038"/>
          <a:lstStyle/>
          <a:p>
            <a:pPr>
              <a:spcBef>
                <a:spcPct val="0"/>
              </a:spcBef>
            </a:pPr>
            <a:endParaRPr lang="en-US" sz="24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4C39C7D7-1244-46AB-9CE2-C032105CA63A}" type="slidenum">
              <a:rPr lang="en-US"/>
              <a:pPr/>
              <a:t>22</a:t>
            </a:fld>
            <a:endParaRPr lang="en-US"/>
          </a:p>
        </p:txBody>
      </p:sp>
      <p:sp>
        <p:nvSpPr>
          <p:cNvPr id="4915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49156" name="Rectangle 3"/>
          <p:cNvSpPr>
            <a:spLocks noGrp="1" noChangeArrowheads="1"/>
          </p:cNvSpPr>
          <p:nvPr>
            <p:ph type="body" idx="1"/>
          </p:nvPr>
        </p:nvSpPr>
        <p:spPr>
          <a:noFill/>
          <a:ln/>
        </p:spPr>
        <p:txBody>
          <a:bodyPr lIns="92075" tIns="46038" rIns="92075" bIns="46038"/>
          <a:lstStyle/>
          <a:p>
            <a:pPr>
              <a:spcBef>
                <a:spcPct val="0"/>
              </a:spcBef>
            </a:pPr>
            <a:endParaRPr lang="en-US" sz="24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F0F190B-8EF7-4AB0-BAFF-07F3E620D473}" type="slidenum">
              <a:rPr lang="en-US"/>
              <a:pPr/>
              <a:t>23</a:t>
            </a:fld>
            <a:endParaRPr lang="en-US"/>
          </a:p>
        </p:txBody>
      </p:sp>
      <p:sp>
        <p:nvSpPr>
          <p:cNvPr id="5017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0180" name="Rectangle 3"/>
          <p:cNvSpPr>
            <a:spLocks noGrp="1" noChangeArrowheads="1"/>
          </p:cNvSpPr>
          <p:nvPr>
            <p:ph type="body" idx="1"/>
          </p:nvPr>
        </p:nvSpPr>
        <p:spPr>
          <a:noFill/>
          <a:ln/>
        </p:spPr>
        <p:txBody>
          <a:bodyPr lIns="92075" tIns="46038" rIns="92075" bIns="46038"/>
          <a:lstStyle/>
          <a:p>
            <a:pPr>
              <a:spcBef>
                <a:spcPct val="0"/>
              </a:spcBef>
            </a:pPr>
            <a:endParaRPr lang="en-US" sz="24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3EA2B964-7176-4362-8502-91834507AAFD}" type="slidenum">
              <a:rPr lang="en-US"/>
              <a:pPr/>
              <a:t>24</a:t>
            </a:fld>
            <a:endParaRPr lang="en-US"/>
          </a:p>
        </p:txBody>
      </p:sp>
      <p:sp>
        <p:nvSpPr>
          <p:cNvPr id="5120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1204" name="Rectangle 3"/>
          <p:cNvSpPr>
            <a:spLocks noGrp="1" noChangeArrowheads="1"/>
          </p:cNvSpPr>
          <p:nvPr>
            <p:ph type="body" idx="1"/>
          </p:nvPr>
        </p:nvSpPr>
        <p:spPr>
          <a:noFill/>
          <a:ln/>
        </p:spPr>
        <p:txBody>
          <a:bodyPr lIns="92075" tIns="46038" rIns="92075" bIns="46038"/>
          <a:lstStyle/>
          <a:p>
            <a:pPr>
              <a:spcBef>
                <a:spcPct val="0"/>
              </a:spcBef>
            </a:pPr>
            <a:endParaRPr lang="en-US" sz="24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0A061E79-9029-4CE6-8F50-11FEA566F941}" type="slidenum">
              <a:rPr lang="en-US"/>
              <a:pPr/>
              <a:t>25</a:t>
            </a:fld>
            <a:endParaRPr lang="en-US"/>
          </a:p>
        </p:txBody>
      </p:sp>
      <p:sp>
        <p:nvSpPr>
          <p:cNvPr id="52227"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2228" name="Rectangle 3"/>
          <p:cNvSpPr>
            <a:spLocks noGrp="1" noChangeArrowheads="1"/>
          </p:cNvSpPr>
          <p:nvPr>
            <p:ph type="body" idx="1"/>
          </p:nvPr>
        </p:nvSpPr>
        <p:spPr>
          <a:noFill/>
          <a:ln/>
        </p:spPr>
        <p:txBody>
          <a:bodyPr lIns="92075" tIns="46038" rIns="92075" bIns="46038"/>
          <a:lstStyle/>
          <a:p>
            <a:pPr>
              <a:spcBef>
                <a:spcPct val="0"/>
              </a:spcBef>
            </a:pPr>
            <a:endParaRPr lang="en-US" sz="24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B7493BEB-5158-4133-9AE3-4633A47DB57E}" type="slidenum">
              <a:rPr lang="en-US"/>
              <a:pPr/>
              <a:t>26</a:t>
            </a:fld>
            <a:endParaRPr lang="en-US"/>
          </a:p>
        </p:txBody>
      </p:sp>
      <p:sp>
        <p:nvSpPr>
          <p:cNvPr id="53251"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3252" name="Rectangle 3"/>
          <p:cNvSpPr>
            <a:spLocks noGrp="1" noChangeArrowheads="1"/>
          </p:cNvSpPr>
          <p:nvPr>
            <p:ph type="body" idx="1"/>
          </p:nvPr>
        </p:nvSpPr>
        <p:spPr>
          <a:noFill/>
          <a:ln/>
        </p:spPr>
        <p:txBody>
          <a:bodyPr lIns="92075" tIns="46038" rIns="92075" bIns="46038"/>
          <a:lstStyle/>
          <a:p>
            <a:pPr>
              <a:spcBef>
                <a:spcPct val="0"/>
              </a:spcBef>
            </a:pPr>
            <a:endParaRPr lang="en-US" sz="24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F331E02-46C6-4893-8093-127F9054A98D}" type="slidenum">
              <a:rPr lang="en-US"/>
              <a:pPr/>
              <a:t>27</a:t>
            </a:fld>
            <a:endParaRPr lang="en-US"/>
          </a:p>
        </p:txBody>
      </p:sp>
      <p:sp>
        <p:nvSpPr>
          <p:cNvPr id="5427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4276" name="Rectangle 3"/>
          <p:cNvSpPr>
            <a:spLocks noGrp="1" noChangeArrowheads="1"/>
          </p:cNvSpPr>
          <p:nvPr>
            <p:ph type="body" idx="1"/>
          </p:nvPr>
        </p:nvSpPr>
        <p:spPr>
          <a:noFill/>
          <a:ln/>
        </p:spPr>
        <p:txBody>
          <a:bodyPr lIns="92075" tIns="46038" rIns="92075" bIns="46038"/>
          <a:lstStyle/>
          <a:p>
            <a:pPr>
              <a:spcBef>
                <a:spcPct val="0"/>
              </a:spcBef>
            </a:pPr>
            <a:endParaRPr lang="en-US" sz="24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FBCDD4F-4705-4591-8C61-85E22C6C65B7}" type="slidenum">
              <a:rPr lang="en-US"/>
              <a:pPr/>
              <a:t>28</a:t>
            </a:fld>
            <a:endParaRPr lang="en-US"/>
          </a:p>
        </p:txBody>
      </p:sp>
      <p:sp>
        <p:nvSpPr>
          <p:cNvPr id="5529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5300" name="Rectangle 3"/>
          <p:cNvSpPr>
            <a:spLocks noGrp="1" noChangeArrowheads="1"/>
          </p:cNvSpPr>
          <p:nvPr>
            <p:ph type="body" idx="1"/>
          </p:nvPr>
        </p:nvSpPr>
        <p:spPr>
          <a:noFill/>
          <a:ln/>
        </p:spPr>
        <p:txBody>
          <a:bodyPr lIns="92075" tIns="46038" rIns="92075" bIns="46038"/>
          <a:lstStyle/>
          <a:p>
            <a:pPr>
              <a:spcBef>
                <a:spcPct val="0"/>
              </a:spcBef>
            </a:pPr>
            <a:endParaRPr lang="en-US" sz="24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195" name="Rectangle 3"/>
          <p:cNvSpPr>
            <a:spLocks noGrp="1" noChangeArrowheads="1"/>
          </p:cNvSpPr>
          <p:nvPr>
            <p:ph type="ctrTitle"/>
          </p:nvPr>
        </p:nvSpPr>
        <p:spPr>
          <a:xfrm>
            <a:off x="1295400" y="1447800"/>
            <a:ext cx="7772400" cy="1143000"/>
          </a:xfrm>
        </p:spPr>
        <p:txBody>
          <a:bodyPr/>
          <a:lstStyle>
            <a:lvl1pPr>
              <a:defRPr/>
            </a:lvl1pPr>
          </a:lstStyle>
          <a:p>
            <a:r>
              <a:rPr lang="en-US"/>
              <a:t>Click to edit Master title style</a:t>
            </a:r>
          </a:p>
        </p:txBody>
      </p:sp>
      <p:sp>
        <p:nvSpPr>
          <p:cNvPr id="8196" name="Rectangle 4"/>
          <p:cNvSpPr>
            <a:spLocks noGrp="1" noChangeArrowheads="1"/>
          </p:cNvSpPr>
          <p:nvPr>
            <p:ph type="subTitle" idx="1"/>
          </p:nvPr>
        </p:nvSpPr>
        <p:spPr>
          <a:xfrm>
            <a:off x="1295400" y="2667000"/>
            <a:ext cx="7696200" cy="1752600"/>
          </a:xfrm>
        </p:spPr>
        <p:txBody>
          <a:bodyPr/>
          <a:lstStyle>
            <a:lvl1pPr marL="0" indent="0">
              <a:buFontTx/>
              <a:buNone/>
              <a:defRPr/>
            </a:lvl1pPr>
          </a:lstStyle>
          <a:p>
            <a:r>
              <a:rPr lang="en-US"/>
              <a:t>Click to edit Master subtitle style</a:t>
            </a:r>
          </a:p>
        </p:txBody>
      </p:sp>
      <p:sp>
        <p:nvSpPr>
          <p:cNvPr id="6" name="Date Placeholder 2"/>
          <p:cNvSpPr>
            <a:spLocks noGrp="1"/>
          </p:cNvSpPr>
          <p:nvPr>
            <p:ph type="dt" sz="half" idx="2"/>
          </p:nvPr>
        </p:nvSpPr>
        <p:spPr>
          <a:xfrm>
            <a:off x="457200" y="6400800"/>
            <a:ext cx="838200" cy="320675"/>
          </a:xfrm>
          <a:prstGeom prst="rect">
            <a:avLst/>
          </a:prstGeom>
          <a:solidFill>
            <a:srgbClr val="0D47FF"/>
          </a:solidFill>
        </p:spPr>
        <p:txBody>
          <a:bodyPr vert="horz" lIns="91440" tIns="45720" rIns="91440" bIns="45720" rtlCol="0" anchor="ctr"/>
          <a:lstStyle>
            <a:lvl1pPr algn="ctr">
              <a:defRPr sz="1200" b="1">
                <a:solidFill>
                  <a:schemeClr val="bg1"/>
                </a:solidFill>
                <a:effectLst>
                  <a:outerShdw blurRad="38100" dist="38100" dir="2700000" algn="tl">
                    <a:srgbClr val="000000">
                      <a:alpha val="43137"/>
                    </a:srgbClr>
                  </a:outerShdw>
                </a:effectLst>
              </a:defRPr>
            </a:lvl1pPr>
          </a:lstStyle>
          <a:p>
            <a:fld id="{D59D40C5-C887-4A64-BCC1-DFC2512FA893}" type="datetime1">
              <a:rPr lang="en-US" smtClean="0"/>
              <a:t>8/5/2015</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
          <p:cNvSpPr>
            <a:spLocks noGrp="1"/>
          </p:cNvSpPr>
          <p:nvPr>
            <p:ph type="dt" sz="half" idx="2"/>
          </p:nvPr>
        </p:nvSpPr>
        <p:spPr>
          <a:xfrm>
            <a:off x="457200" y="6400800"/>
            <a:ext cx="838200" cy="320675"/>
          </a:xfrm>
          <a:prstGeom prst="rect">
            <a:avLst/>
          </a:prstGeom>
          <a:solidFill>
            <a:srgbClr val="0D47FF"/>
          </a:solidFill>
        </p:spPr>
        <p:txBody>
          <a:bodyPr vert="horz" lIns="91440" tIns="45720" rIns="91440" bIns="45720" rtlCol="0" anchor="ctr"/>
          <a:lstStyle>
            <a:lvl1pPr algn="ctr">
              <a:defRPr sz="1200" b="1">
                <a:solidFill>
                  <a:schemeClr val="bg1"/>
                </a:solidFill>
                <a:effectLst>
                  <a:outerShdw blurRad="38100" dist="38100" dir="2700000" algn="tl">
                    <a:srgbClr val="000000">
                      <a:alpha val="43137"/>
                    </a:srgbClr>
                  </a:outerShdw>
                </a:effectLst>
              </a:defRPr>
            </a:lvl1pPr>
          </a:lstStyle>
          <a:p>
            <a:fld id="{601A6D81-289A-48FA-B0FE-94D65128814F}" type="datetime1">
              <a:rPr lang="en-US" smtClean="0"/>
              <a:t>8/5/2015</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2"/>
          <p:cNvSpPr>
            <a:spLocks noGrp="1"/>
          </p:cNvSpPr>
          <p:nvPr>
            <p:ph type="dt" sz="half" idx="2"/>
          </p:nvPr>
        </p:nvSpPr>
        <p:spPr>
          <a:xfrm>
            <a:off x="457200" y="6400800"/>
            <a:ext cx="838200" cy="320675"/>
          </a:xfrm>
          <a:prstGeom prst="rect">
            <a:avLst/>
          </a:prstGeom>
          <a:solidFill>
            <a:srgbClr val="0D47FF"/>
          </a:solidFill>
        </p:spPr>
        <p:txBody>
          <a:bodyPr vert="horz" lIns="91440" tIns="45720" rIns="91440" bIns="45720" rtlCol="0" anchor="ctr"/>
          <a:lstStyle>
            <a:lvl1pPr algn="ctr">
              <a:defRPr sz="1200" b="1">
                <a:solidFill>
                  <a:schemeClr val="bg1"/>
                </a:solidFill>
                <a:effectLst>
                  <a:outerShdw blurRad="38100" dist="38100" dir="2700000" algn="tl">
                    <a:srgbClr val="000000">
                      <a:alpha val="43137"/>
                    </a:srgbClr>
                  </a:outerShdw>
                </a:effectLst>
              </a:defRPr>
            </a:lvl1pPr>
          </a:lstStyle>
          <a:p>
            <a:fld id="{BFE26129-15A1-43DF-9C3D-4E5B2F2A2B7B}" type="datetime1">
              <a:rPr lang="en-US" smtClean="0"/>
              <a:t>8/5/2015</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295400"/>
            <a:ext cx="3733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295400"/>
            <a:ext cx="3733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
          <p:cNvSpPr>
            <a:spLocks noGrp="1"/>
          </p:cNvSpPr>
          <p:nvPr>
            <p:ph type="dt" sz="half" idx="10"/>
          </p:nvPr>
        </p:nvSpPr>
        <p:spPr>
          <a:xfrm>
            <a:off x="457200" y="6400800"/>
            <a:ext cx="838200" cy="320675"/>
          </a:xfrm>
          <a:prstGeom prst="rect">
            <a:avLst/>
          </a:prstGeom>
          <a:solidFill>
            <a:srgbClr val="0D47FF"/>
          </a:solidFill>
        </p:spPr>
        <p:txBody>
          <a:bodyPr vert="horz" lIns="91440" tIns="45720" rIns="91440" bIns="45720" rtlCol="0" anchor="ctr"/>
          <a:lstStyle>
            <a:lvl1pPr algn="ctr">
              <a:defRPr sz="1200" b="1">
                <a:solidFill>
                  <a:schemeClr val="bg1"/>
                </a:solidFill>
                <a:effectLst>
                  <a:outerShdw blurRad="38100" dist="38100" dir="2700000" algn="tl">
                    <a:srgbClr val="000000">
                      <a:alpha val="43137"/>
                    </a:srgbClr>
                  </a:outerShdw>
                </a:effectLst>
              </a:defRPr>
            </a:lvl1pPr>
          </a:lstStyle>
          <a:p>
            <a:fld id="{0D274AC2-8698-44FB-B6F9-F5BD3E160428}" type="datetime1">
              <a:rPr lang="en-US" smtClean="0"/>
              <a:t>8/5/2015</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
          <p:cNvSpPr>
            <a:spLocks noGrp="1"/>
          </p:cNvSpPr>
          <p:nvPr>
            <p:ph type="dt" sz="half" idx="10"/>
          </p:nvPr>
        </p:nvSpPr>
        <p:spPr>
          <a:xfrm>
            <a:off x="457200" y="6400800"/>
            <a:ext cx="838200" cy="320675"/>
          </a:xfrm>
          <a:prstGeom prst="rect">
            <a:avLst/>
          </a:prstGeom>
          <a:solidFill>
            <a:srgbClr val="0D47FF"/>
          </a:solidFill>
        </p:spPr>
        <p:txBody>
          <a:bodyPr vert="horz" lIns="91440" tIns="45720" rIns="91440" bIns="45720" rtlCol="0" anchor="ctr"/>
          <a:lstStyle>
            <a:lvl1pPr algn="ctr">
              <a:defRPr sz="1200" b="1">
                <a:solidFill>
                  <a:schemeClr val="bg1"/>
                </a:solidFill>
                <a:effectLst>
                  <a:outerShdw blurRad="38100" dist="38100" dir="2700000" algn="tl">
                    <a:srgbClr val="000000">
                      <a:alpha val="43137"/>
                    </a:srgbClr>
                  </a:outerShdw>
                </a:effectLst>
              </a:defRPr>
            </a:lvl1pPr>
          </a:lstStyle>
          <a:p>
            <a:fld id="{597047E8-535A-437F-8EAA-82FCD5A8A534}" type="datetime1">
              <a:rPr lang="en-US" smtClean="0"/>
              <a:t>8/5/2015</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2"/>
          </p:nvPr>
        </p:nvSpPr>
        <p:spPr>
          <a:xfrm>
            <a:off x="457200" y="6400800"/>
            <a:ext cx="838200" cy="320675"/>
          </a:xfrm>
          <a:prstGeom prst="rect">
            <a:avLst/>
          </a:prstGeom>
          <a:solidFill>
            <a:srgbClr val="0D47FF"/>
          </a:solidFill>
        </p:spPr>
        <p:txBody>
          <a:bodyPr vert="horz" lIns="91440" tIns="45720" rIns="91440" bIns="45720" rtlCol="0" anchor="ctr"/>
          <a:lstStyle>
            <a:lvl1pPr algn="ctr">
              <a:defRPr sz="1200" b="1">
                <a:solidFill>
                  <a:schemeClr val="bg1"/>
                </a:solidFill>
                <a:effectLst>
                  <a:outerShdw blurRad="38100" dist="38100" dir="2700000" algn="tl">
                    <a:srgbClr val="000000">
                      <a:alpha val="43137"/>
                    </a:srgbClr>
                  </a:outerShdw>
                </a:effectLst>
              </a:defRPr>
            </a:lvl1pPr>
          </a:lstStyle>
          <a:p>
            <a:fld id="{4E7FD784-5BD9-41F9-8807-4A739ADBD2CF}" type="datetime1">
              <a:rPr lang="en-US" smtClean="0"/>
              <a:t>8/5/2015</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2"/>
          </p:nvPr>
        </p:nvSpPr>
        <p:spPr>
          <a:xfrm>
            <a:off x="457200" y="6400800"/>
            <a:ext cx="838200" cy="320675"/>
          </a:xfrm>
          <a:prstGeom prst="rect">
            <a:avLst/>
          </a:prstGeom>
          <a:solidFill>
            <a:srgbClr val="0D47FF"/>
          </a:solidFill>
        </p:spPr>
        <p:txBody>
          <a:bodyPr vert="horz" lIns="91440" tIns="45720" rIns="91440" bIns="45720" rtlCol="0" anchor="ctr"/>
          <a:lstStyle>
            <a:lvl1pPr algn="ctr">
              <a:defRPr sz="1200" b="1">
                <a:solidFill>
                  <a:schemeClr val="bg1"/>
                </a:solidFill>
                <a:effectLst>
                  <a:outerShdw blurRad="38100" dist="38100" dir="2700000" algn="tl">
                    <a:srgbClr val="000000">
                      <a:alpha val="43137"/>
                    </a:srgbClr>
                  </a:outerShdw>
                </a:effectLst>
              </a:defRPr>
            </a:lvl1pPr>
          </a:lstStyle>
          <a:p>
            <a:fld id="{ED4E15CC-00E7-4347-A93E-95A6C085033F}" type="datetime1">
              <a:rPr lang="en-US" smtClean="0"/>
              <a:t>8/5/2015</a:t>
            </a:fld>
            <a:endParaRPr lang="en-US" dirty="0"/>
          </a:p>
        </p:txBody>
      </p:sp>
      <p:sp>
        <p:nvSpPr>
          <p:cNvPr id="3" name="Footer Placeholder 3"/>
          <p:cNvSpPr>
            <a:spLocks noGrp="1"/>
          </p:cNvSpPr>
          <p:nvPr>
            <p:ph type="ftr" sz="quarter" idx="3"/>
          </p:nvPr>
        </p:nvSpPr>
        <p:spPr>
          <a:xfrm>
            <a:off x="3124200" y="6356350"/>
            <a:ext cx="2895600" cy="365125"/>
          </a:xfrm>
          <a:prstGeom prst="rect">
            <a:avLst/>
          </a:prstGeom>
          <a:solidFill>
            <a:srgbClr val="0D47FF"/>
          </a:solidFill>
        </p:spPr>
        <p:txBody>
          <a:bodyPr vert="horz" lIns="91440" tIns="45720" rIns="91440" bIns="45720" rtlCol="0" anchor="ctr"/>
          <a:lstStyle>
            <a:lvl1pPr algn="ctr">
              <a:defRPr sz="1600" b="1">
                <a:solidFill>
                  <a:schemeClr val="bg1"/>
                </a:solidFill>
                <a:effectLst>
                  <a:outerShdw blurRad="38100" dist="38100" dir="2700000" algn="tl">
                    <a:srgbClr val="000000">
                      <a:alpha val="43137"/>
                    </a:srgbClr>
                  </a:outerShdw>
                </a:effectLst>
              </a:defRPr>
            </a:lvl1pPr>
          </a:lstStyle>
          <a:p>
            <a:r>
              <a:rPr lang="en-US" dirty="0" smtClean="0"/>
              <a:t>Professor James Kuhle</a:t>
            </a:r>
            <a:endParaRPr lang="en-US" dirty="0"/>
          </a:p>
        </p:txBody>
      </p:sp>
      <p:sp>
        <p:nvSpPr>
          <p:cNvPr id="4" name="Slide Number Placeholder 4"/>
          <p:cNvSpPr>
            <a:spLocks noGrp="1"/>
          </p:cNvSpPr>
          <p:nvPr>
            <p:ph type="sldNum" sz="quarter" idx="4"/>
          </p:nvPr>
        </p:nvSpPr>
        <p:spPr>
          <a:xfrm>
            <a:off x="8077200" y="6356350"/>
            <a:ext cx="609600" cy="365125"/>
          </a:xfrm>
          <a:prstGeom prst="rect">
            <a:avLst/>
          </a:prstGeom>
          <a:solidFill>
            <a:srgbClr val="0D47FF"/>
          </a:solidFill>
        </p:spPr>
        <p:txBody>
          <a:bodyPr vert="horz" lIns="91440" tIns="45720" rIns="91440" bIns="45720" rtlCol="0" anchor="ctr"/>
          <a:lstStyle>
            <a:lvl1pPr algn="ctr">
              <a:defRPr sz="1200">
                <a:solidFill>
                  <a:schemeClr val="bg1"/>
                </a:solidFill>
                <a:effectLst>
                  <a:outerShdw blurRad="38100" dist="38100" dir="2700000" algn="tl">
                    <a:srgbClr val="000000">
                      <a:alpha val="43137"/>
                    </a:srgbClr>
                  </a:outerShdw>
                </a:effectLst>
              </a:defRPr>
            </a:lvl1pPr>
          </a:lstStyle>
          <a:p>
            <a:fld id="{B5387B5B-A4DF-467A-8FE4-AF2DB400330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2895600" y="152400"/>
            <a:ext cx="6324600"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295400"/>
            <a:ext cx="76200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66800" y="3505200"/>
            <a:ext cx="76200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
          <p:cNvSpPr>
            <a:spLocks noGrp="1"/>
          </p:cNvSpPr>
          <p:nvPr>
            <p:ph type="dt" sz="half" idx="10"/>
          </p:nvPr>
        </p:nvSpPr>
        <p:spPr>
          <a:xfrm>
            <a:off x="457200" y="6400800"/>
            <a:ext cx="838200" cy="320675"/>
          </a:xfrm>
          <a:prstGeom prst="rect">
            <a:avLst/>
          </a:prstGeom>
          <a:solidFill>
            <a:srgbClr val="0D47FF"/>
          </a:solidFill>
        </p:spPr>
        <p:txBody>
          <a:bodyPr vert="horz" lIns="91440" tIns="45720" rIns="91440" bIns="45720" rtlCol="0" anchor="ctr"/>
          <a:lstStyle>
            <a:lvl1pPr algn="ctr">
              <a:defRPr sz="1200" b="1">
                <a:solidFill>
                  <a:schemeClr val="bg1"/>
                </a:solidFill>
                <a:effectLst>
                  <a:outerShdw blurRad="38100" dist="38100" dir="2700000" algn="tl">
                    <a:srgbClr val="000000">
                      <a:alpha val="43137"/>
                    </a:srgbClr>
                  </a:outerShdw>
                </a:effectLst>
              </a:defRPr>
            </a:lvl1pPr>
          </a:lstStyle>
          <a:p>
            <a:fld id="{2EA8354A-1CE1-48E3-ADD4-5A341194D057}" type="datetime1">
              <a:rPr lang="en-US" smtClean="0"/>
              <a:t>8/5/2015</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95600" y="152400"/>
            <a:ext cx="6324600" cy="762000"/>
          </a:xfrm>
          <a:prstGeom prst="rect">
            <a:avLst/>
          </a:prstGeom>
          <a:noFill/>
          <a:ln w="9525">
            <a:noFill/>
            <a:miter lim="800000"/>
            <a:headEnd/>
            <a:tailEnd/>
          </a:ln>
          <a:effectLst>
            <a:outerShdw dist="17904"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Add Title</a:t>
            </a:r>
          </a:p>
        </p:txBody>
      </p:sp>
      <p:sp>
        <p:nvSpPr>
          <p:cNvPr id="2052" name="Rectangle 3"/>
          <p:cNvSpPr>
            <a:spLocks noGrp="1" noChangeArrowheads="1"/>
          </p:cNvSpPr>
          <p:nvPr>
            <p:ph type="body" idx="1"/>
          </p:nvPr>
        </p:nvSpPr>
        <p:spPr bwMode="auto">
          <a:xfrm>
            <a:off x="1066800" y="1295400"/>
            <a:ext cx="7620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 name="Date Placeholder 2"/>
          <p:cNvSpPr>
            <a:spLocks noGrp="1"/>
          </p:cNvSpPr>
          <p:nvPr>
            <p:ph type="dt" sz="half" idx="2"/>
          </p:nvPr>
        </p:nvSpPr>
        <p:spPr>
          <a:xfrm>
            <a:off x="457200" y="6400800"/>
            <a:ext cx="838200" cy="320675"/>
          </a:xfrm>
          <a:prstGeom prst="rect">
            <a:avLst/>
          </a:prstGeom>
          <a:solidFill>
            <a:srgbClr val="0D47FF"/>
          </a:solidFill>
        </p:spPr>
        <p:txBody>
          <a:bodyPr vert="horz" lIns="91440" tIns="45720" rIns="91440" bIns="45720" rtlCol="0" anchor="ctr"/>
          <a:lstStyle>
            <a:lvl1pPr algn="ctr">
              <a:defRPr sz="1200" b="1">
                <a:solidFill>
                  <a:schemeClr val="bg1"/>
                </a:solidFill>
                <a:effectLst>
                  <a:outerShdw blurRad="38100" dist="38100" dir="2700000" algn="tl">
                    <a:srgbClr val="000000">
                      <a:alpha val="43137"/>
                    </a:srgbClr>
                  </a:outerShdw>
                </a:effectLst>
              </a:defRPr>
            </a:lvl1pPr>
          </a:lstStyle>
          <a:p>
            <a:fld id="{7F8274F6-2554-4C12-A9B5-9D094265D384}" type="datetime1">
              <a:rPr lang="en-US" smtClean="0"/>
              <a:t>8/5/2015</a:t>
            </a:fld>
            <a:endParaRPr lang="en-US" dirty="0"/>
          </a:p>
        </p:txBody>
      </p:sp>
      <p:sp>
        <p:nvSpPr>
          <p:cNvPr id="4" name="Footer Placeholder 3"/>
          <p:cNvSpPr>
            <a:spLocks noGrp="1"/>
          </p:cNvSpPr>
          <p:nvPr>
            <p:ph type="ftr" sz="quarter" idx="3"/>
          </p:nvPr>
        </p:nvSpPr>
        <p:spPr>
          <a:xfrm>
            <a:off x="3124200" y="6356350"/>
            <a:ext cx="2895600" cy="365125"/>
          </a:xfrm>
          <a:prstGeom prst="rect">
            <a:avLst/>
          </a:prstGeom>
          <a:solidFill>
            <a:srgbClr val="0D47FF"/>
          </a:solidFill>
        </p:spPr>
        <p:txBody>
          <a:bodyPr vert="horz" lIns="91440" tIns="45720" rIns="91440" bIns="45720" rtlCol="0" anchor="ctr"/>
          <a:lstStyle>
            <a:lvl1pPr algn="ctr">
              <a:defRPr sz="1600" b="1">
                <a:solidFill>
                  <a:schemeClr val="bg1"/>
                </a:solidFill>
                <a:effectLst>
                  <a:outerShdw blurRad="38100" dist="38100" dir="2700000" algn="tl">
                    <a:srgbClr val="000000">
                      <a:alpha val="43137"/>
                    </a:srgbClr>
                  </a:outerShdw>
                </a:effectLst>
              </a:defRPr>
            </a:lvl1pPr>
          </a:lstStyle>
          <a:p>
            <a:r>
              <a:rPr lang="en-US" dirty="0" smtClean="0"/>
              <a:t>Professor James Kuhle</a:t>
            </a:r>
            <a:endParaRPr lang="en-US" dirty="0"/>
          </a:p>
        </p:txBody>
      </p:sp>
      <p:sp>
        <p:nvSpPr>
          <p:cNvPr id="5" name="Slide Number Placeholder 4"/>
          <p:cNvSpPr>
            <a:spLocks noGrp="1"/>
          </p:cNvSpPr>
          <p:nvPr>
            <p:ph type="sldNum" sz="quarter" idx="4"/>
          </p:nvPr>
        </p:nvSpPr>
        <p:spPr>
          <a:xfrm>
            <a:off x="8077200" y="6356350"/>
            <a:ext cx="609600" cy="365125"/>
          </a:xfrm>
          <a:prstGeom prst="rect">
            <a:avLst/>
          </a:prstGeom>
          <a:solidFill>
            <a:srgbClr val="0D47FF"/>
          </a:solidFill>
        </p:spPr>
        <p:txBody>
          <a:bodyPr vert="horz" lIns="91440" tIns="45720" rIns="91440" bIns="45720" rtlCol="0" anchor="ctr"/>
          <a:lstStyle>
            <a:lvl1pPr algn="r">
              <a:defRPr sz="1200">
                <a:solidFill>
                  <a:schemeClr val="bg1"/>
                </a:solidFill>
                <a:effectLst>
                  <a:outerShdw blurRad="38100" dist="38100" dir="2700000" algn="tl">
                    <a:srgbClr val="000000">
                      <a:alpha val="43137"/>
                    </a:srgbClr>
                  </a:outerShdw>
                </a:effectLst>
              </a:defRPr>
            </a:lvl1pPr>
          </a:lstStyle>
          <a:p>
            <a:fld id="{B5387B5B-A4DF-467A-8FE4-AF2DB400330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72" r:id="rId8"/>
  </p:sldLayoutIdLst>
  <p:hf hdr="0"/>
  <p:txStyles>
    <p:title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p:titleStyle>
    <p:body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upload.wikimedia.org/wikipedia/commons/7/74/Normal_Distribution_PDF.sv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9" name="WordArt 7"/>
          <p:cNvSpPr>
            <a:spLocks noChangeArrowheads="1" noChangeShapeType="1"/>
          </p:cNvSpPr>
          <p:nvPr/>
        </p:nvSpPr>
        <p:spPr bwMode="auto">
          <a:xfrm>
            <a:off x="723900" y="2286000"/>
            <a:ext cx="7696200" cy="1752600"/>
          </a:xfrm>
          <a:prstGeom prst="rect">
            <a:avLst/>
          </a:prstGeom>
        </p:spPr>
        <p:txBody>
          <a:bodyPr wrap="none" fromWordArt="1">
            <a:prstTxWarp prst="textSlantUp">
              <a:avLst>
                <a:gd name="adj" fmla="val 32056"/>
              </a:avLst>
            </a:prstTxWarp>
          </a:bodyPr>
          <a:lstStyle/>
          <a:p>
            <a:pPr algn="ctr"/>
            <a:r>
              <a:rPr lang="en-US" sz="3600" b="1" kern="10" dirty="0">
                <a:ln w="9525">
                  <a:solidFill>
                    <a:srgbClr val="CC99FF"/>
                  </a:solidFill>
                  <a:round/>
                  <a:headEnd type="none" w="sm" len="sm"/>
                  <a:tailEnd type="none" w="sm" len="sm"/>
                </a:ln>
                <a:gradFill rotWithShape="1">
                  <a:gsLst>
                    <a:gs pos="0">
                      <a:srgbClr val="6600CC"/>
                    </a:gs>
                    <a:gs pos="100000">
                      <a:srgbClr val="CC00CC"/>
                    </a:gs>
                  </a:gsLst>
                  <a:lin ang="5400000" scaled="1"/>
                </a:gradFill>
                <a:effectLst>
                  <a:outerShdw dist="53882" dir="2700000" algn="ctr" rotWithShape="0">
                    <a:srgbClr val="9999FF"/>
                  </a:outerShdw>
                </a:effectLst>
                <a:latin typeface="Impact"/>
              </a:rPr>
              <a:t>Risk and Return</a:t>
            </a:r>
          </a:p>
        </p:txBody>
      </p:sp>
      <p:sp>
        <p:nvSpPr>
          <p:cNvPr id="3" name="Date Placeholder 2"/>
          <p:cNvSpPr>
            <a:spLocks noGrp="1"/>
          </p:cNvSpPr>
          <p:nvPr>
            <p:ph type="dt" sz="half" idx="2"/>
          </p:nvPr>
        </p:nvSpPr>
        <p:spPr/>
        <p:txBody>
          <a:bodyPr/>
          <a:lstStyle/>
          <a:p>
            <a:fld id="{34912EDF-F045-483D-8C5E-B057011D0D9E}" type="datetime1">
              <a:rPr lang="en-US" smtClean="0"/>
              <a:t>8/5/2015</a:t>
            </a:fld>
            <a:endParaRPr lang="en-US" dirty="0"/>
          </a:p>
        </p:txBody>
      </p:sp>
      <p:sp>
        <p:nvSpPr>
          <p:cNvPr id="4" name="Footer Placeholder 3"/>
          <p:cNvSpPr>
            <a:spLocks noGrp="1"/>
          </p:cNvSpPr>
          <p:nvPr>
            <p:ph type="ftr" sz="quarter" idx="3"/>
          </p:nvPr>
        </p:nvSpPr>
        <p:spPr/>
        <p:txBody>
          <a:bodyPr/>
          <a:lstStyle/>
          <a:p>
            <a:r>
              <a:rPr lang="en-US" smtClean="0"/>
              <a:t>Professor James Kuhle</a:t>
            </a:r>
            <a:endParaRPr lang="en-US" dirty="0"/>
          </a:p>
        </p:txBody>
      </p:sp>
      <p:sp>
        <p:nvSpPr>
          <p:cNvPr id="5" name="Slide Number Placeholder 4"/>
          <p:cNvSpPr>
            <a:spLocks noGrp="1"/>
          </p:cNvSpPr>
          <p:nvPr>
            <p:ph type="sldNum" sz="quarter" idx="4"/>
          </p:nvPr>
        </p:nvSpPr>
        <p:spPr/>
        <p:txBody>
          <a:bodyPr/>
          <a:lstStyle/>
          <a:p>
            <a:fld id="{B5387B5B-A4DF-467A-8FE4-AF2DB400330E}" type="slidenum">
              <a:rPr lang="en-US" smtClean="0"/>
              <a:pPr/>
              <a:t>1</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Text Box 4"/>
          <p:cNvSpPr txBox="1">
            <a:spLocks noChangeArrowheads="1"/>
          </p:cNvSpPr>
          <p:nvPr/>
        </p:nvSpPr>
        <p:spPr bwMode="auto">
          <a:xfrm>
            <a:off x="838200" y="762000"/>
            <a:ext cx="7356475" cy="762000"/>
          </a:xfrm>
          <a:prstGeom prst="rect">
            <a:avLst/>
          </a:prstGeom>
          <a:solidFill>
            <a:srgbClr val="FFC000"/>
          </a:solidFill>
          <a:ln w="9525">
            <a:noFill/>
            <a:miter lim="800000"/>
            <a:headEnd/>
            <a:tailEnd/>
          </a:ln>
        </p:spPr>
        <p:txBody>
          <a:bodyPr wrap="none">
            <a:spAutoFit/>
          </a:bodyPr>
          <a:lstStyle/>
          <a:p>
            <a:pPr algn="ctr"/>
            <a:r>
              <a:rPr lang="en-US" sz="4400" b="1" dirty="0">
                <a:solidFill>
                  <a:schemeClr val="tx2"/>
                </a:solidFill>
              </a:rPr>
              <a:t>1. Future Value of Single Sum</a:t>
            </a:r>
            <a:endParaRPr lang="en-US" sz="3200" dirty="0">
              <a:solidFill>
                <a:schemeClr val="tx2"/>
              </a:solidFill>
            </a:endParaRPr>
          </a:p>
        </p:txBody>
      </p:sp>
      <p:sp>
        <p:nvSpPr>
          <p:cNvPr id="6" name="AutoShape 3"/>
          <p:cNvSpPr>
            <a:spLocks noChangeArrowheads="1"/>
          </p:cNvSpPr>
          <p:nvPr/>
        </p:nvSpPr>
        <p:spPr bwMode="auto">
          <a:xfrm>
            <a:off x="914400" y="2590800"/>
            <a:ext cx="1295400" cy="838200"/>
          </a:xfrm>
          <a:prstGeom prst="flowChartProcess">
            <a:avLst/>
          </a:prstGeom>
          <a:solidFill>
            <a:schemeClr val="hlink"/>
          </a:solidFill>
          <a:ln w="9525">
            <a:solidFill>
              <a:schemeClr val="tx1"/>
            </a:solidFill>
            <a:miter lim="800000"/>
            <a:headEnd/>
            <a:tailEnd/>
          </a:ln>
        </p:spPr>
        <p:txBody>
          <a:bodyPr wrap="none" anchor="ctr"/>
          <a:lstStyle/>
          <a:p>
            <a:pPr algn="ctr"/>
            <a:r>
              <a:rPr lang="en-US" sz="2800" dirty="0"/>
              <a:t>$</a:t>
            </a:r>
          </a:p>
        </p:txBody>
      </p:sp>
      <p:sp>
        <p:nvSpPr>
          <p:cNvPr id="9" name="Line 10"/>
          <p:cNvSpPr>
            <a:spLocks noChangeShapeType="1"/>
          </p:cNvSpPr>
          <p:nvPr/>
        </p:nvSpPr>
        <p:spPr bwMode="auto">
          <a:xfrm>
            <a:off x="914400" y="3429000"/>
            <a:ext cx="64770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AutoShape 2"/>
          <p:cNvSpPr>
            <a:spLocks noChangeArrowheads="1"/>
          </p:cNvSpPr>
          <p:nvPr/>
        </p:nvSpPr>
        <p:spPr bwMode="auto">
          <a:xfrm>
            <a:off x="7315200" y="2057400"/>
            <a:ext cx="914400" cy="1371600"/>
          </a:xfrm>
          <a:prstGeom prst="flowChartProcess">
            <a:avLst/>
          </a:prstGeom>
          <a:solidFill>
            <a:schemeClr val="accent1"/>
          </a:solidFill>
          <a:ln w="9525">
            <a:solidFill>
              <a:schemeClr val="tx1"/>
            </a:solidFill>
            <a:miter lim="800000"/>
            <a:headEnd/>
            <a:tailEnd/>
          </a:ln>
        </p:spPr>
        <p:txBody>
          <a:bodyPr wrap="none" anchor="ctr"/>
          <a:lstStyle/>
          <a:p>
            <a:pPr algn="ctr"/>
            <a:r>
              <a:rPr lang="en-US" sz="4000" dirty="0"/>
              <a:t>?</a:t>
            </a:r>
          </a:p>
        </p:txBody>
      </p:sp>
      <p:sp>
        <p:nvSpPr>
          <p:cNvPr id="11" name="Rectangle 7"/>
          <p:cNvSpPr>
            <a:spLocks noChangeArrowheads="1"/>
          </p:cNvSpPr>
          <p:nvPr/>
        </p:nvSpPr>
        <p:spPr bwMode="auto">
          <a:xfrm>
            <a:off x="10668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dirty="0"/>
              <a:t>PV</a:t>
            </a:r>
          </a:p>
        </p:txBody>
      </p:sp>
      <p:sp>
        <p:nvSpPr>
          <p:cNvPr id="12" name="Rectangle 6"/>
          <p:cNvSpPr>
            <a:spLocks noChangeArrowheads="1"/>
          </p:cNvSpPr>
          <p:nvPr/>
        </p:nvSpPr>
        <p:spPr bwMode="auto">
          <a:xfrm>
            <a:off x="25146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4000" i="1" dirty="0" err="1"/>
              <a:t>i</a:t>
            </a:r>
            <a:endParaRPr lang="en-US" sz="4000" i="1" dirty="0"/>
          </a:p>
        </p:txBody>
      </p:sp>
      <p:sp>
        <p:nvSpPr>
          <p:cNvPr id="13" name="Rectangle 5"/>
          <p:cNvSpPr>
            <a:spLocks noChangeArrowheads="1"/>
          </p:cNvSpPr>
          <p:nvPr/>
        </p:nvSpPr>
        <p:spPr bwMode="auto">
          <a:xfrm>
            <a:off x="40386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dirty="0"/>
              <a:t>N</a:t>
            </a:r>
          </a:p>
        </p:txBody>
      </p:sp>
      <p:sp>
        <p:nvSpPr>
          <p:cNvPr id="14" name="Rectangle 8"/>
          <p:cNvSpPr>
            <a:spLocks noChangeArrowheads="1"/>
          </p:cNvSpPr>
          <p:nvPr/>
        </p:nvSpPr>
        <p:spPr bwMode="auto">
          <a:xfrm>
            <a:off x="54864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dirty="0"/>
              <a:t>COMP</a:t>
            </a:r>
          </a:p>
        </p:txBody>
      </p:sp>
      <p:sp>
        <p:nvSpPr>
          <p:cNvPr id="15" name="Rectangle 9"/>
          <p:cNvSpPr>
            <a:spLocks noChangeArrowheads="1"/>
          </p:cNvSpPr>
          <p:nvPr/>
        </p:nvSpPr>
        <p:spPr bwMode="auto">
          <a:xfrm>
            <a:off x="69342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a:t>FV</a:t>
            </a:r>
          </a:p>
        </p:txBody>
      </p:sp>
      <p:sp>
        <p:nvSpPr>
          <p:cNvPr id="3" name="Date Placeholder 2"/>
          <p:cNvSpPr>
            <a:spLocks noGrp="1"/>
          </p:cNvSpPr>
          <p:nvPr>
            <p:ph type="dt" sz="half" idx="2"/>
          </p:nvPr>
        </p:nvSpPr>
        <p:spPr/>
        <p:txBody>
          <a:bodyPr/>
          <a:lstStyle/>
          <a:p>
            <a:fld id="{15931080-2C59-4594-A330-B3E1FD0FF856}" type="datetime1">
              <a:rPr lang="en-US" smtClean="0"/>
              <a:t>8/5/2015</a:t>
            </a:fld>
            <a:endParaRPr lang="en-US" dirty="0"/>
          </a:p>
        </p:txBody>
      </p:sp>
      <p:sp>
        <p:nvSpPr>
          <p:cNvPr id="4" name="Footer Placeholder 3"/>
          <p:cNvSpPr>
            <a:spLocks noGrp="1"/>
          </p:cNvSpPr>
          <p:nvPr>
            <p:ph type="ftr" sz="quarter" idx="3"/>
          </p:nvPr>
        </p:nvSpPr>
        <p:spPr/>
        <p:txBody>
          <a:bodyPr/>
          <a:lstStyle/>
          <a:p>
            <a:r>
              <a:rPr lang="en-US" smtClean="0"/>
              <a:t>Professor James Kuhle</a:t>
            </a:r>
            <a:endParaRPr lang="en-US" dirty="0"/>
          </a:p>
        </p:txBody>
      </p:sp>
      <p:sp>
        <p:nvSpPr>
          <p:cNvPr id="16" name="Slide Number Placeholder 15"/>
          <p:cNvSpPr>
            <a:spLocks noGrp="1"/>
          </p:cNvSpPr>
          <p:nvPr>
            <p:ph type="sldNum" sz="quarter" idx="4"/>
          </p:nvPr>
        </p:nvSpPr>
        <p:spPr/>
        <p:txBody>
          <a:bodyPr/>
          <a:lstStyle/>
          <a:p>
            <a:fld id="{B5387B5B-A4DF-467A-8FE4-AF2DB400330E}"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ChangeArrowheads="1"/>
          </p:cNvSpPr>
          <p:nvPr/>
        </p:nvSpPr>
        <p:spPr bwMode="auto">
          <a:xfrm>
            <a:off x="3657600" y="2590800"/>
            <a:ext cx="1295400" cy="838200"/>
          </a:xfrm>
          <a:prstGeom prst="flowChartProcess">
            <a:avLst/>
          </a:prstGeom>
          <a:solidFill>
            <a:schemeClr val="hlink"/>
          </a:solidFill>
          <a:ln w="9525">
            <a:solidFill>
              <a:schemeClr val="tx1"/>
            </a:solidFill>
            <a:miter lim="800000"/>
            <a:headEnd/>
            <a:tailEnd/>
          </a:ln>
        </p:spPr>
        <p:txBody>
          <a:bodyPr wrap="none" anchor="ctr"/>
          <a:lstStyle/>
          <a:p>
            <a:pPr algn="ctr"/>
            <a:r>
              <a:rPr lang="en-US" sz="2800"/>
              <a:t>$</a:t>
            </a:r>
          </a:p>
        </p:txBody>
      </p:sp>
      <p:sp>
        <p:nvSpPr>
          <p:cNvPr id="13315" name="AutoShape 3"/>
          <p:cNvSpPr>
            <a:spLocks noChangeArrowheads="1"/>
          </p:cNvSpPr>
          <p:nvPr/>
        </p:nvSpPr>
        <p:spPr bwMode="auto">
          <a:xfrm>
            <a:off x="5334000" y="2590800"/>
            <a:ext cx="1295400" cy="838200"/>
          </a:xfrm>
          <a:prstGeom prst="flowChartProcess">
            <a:avLst/>
          </a:prstGeom>
          <a:solidFill>
            <a:schemeClr val="hlink"/>
          </a:solidFill>
          <a:ln w="9525">
            <a:solidFill>
              <a:schemeClr val="tx1"/>
            </a:solidFill>
            <a:miter lim="800000"/>
            <a:headEnd/>
            <a:tailEnd/>
          </a:ln>
        </p:spPr>
        <p:txBody>
          <a:bodyPr wrap="none" anchor="ctr"/>
          <a:lstStyle/>
          <a:p>
            <a:pPr algn="ctr"/>
            <a:r>
              <a:rPr lang="en-US" sz="2800"/>
              <a:t>$</a:t>
            </a:r>
          </a:p>
        </p:txBody>
      </p:sp>
      <p:sp>
        <p:nvSpPr>
          <p:cNvPr id="13316" name="AutoShape 4"/>
          <p:cNvSpPr>
            <a:spLocks noChangeArrowheads="1"/>
          </p:cNvSpPr>
          <p:nvPr/>
        </p:nvSpPr>
        <p:spPr bwMode="auto">
          <a:xfrm>
            <a:off x="7239000" y="2057400"/>
            <a:ext cx="914400" cy="1371600"/>
          </a:xfrm>
          <a:prstGeom prst="flowChartProcess">
            <a:avLst/>
          </a:prstGeom>
          <a:solidFill>
            <a:schemeClr val="accent1"/>
          </a:solidFill>
          <a:ln w="9525">
            <a:solidFill>
              <a:schemeClr val="tx1"/>
            </a:solidFill>
            <a:miter lim="800000"/>
            <a:headEnd/>
            <a:tailEnd/>
          </a:ln>
        </p:spPr>
        <p:txBody>
          <a:bodyPr wrap="none" anchor="ctr"/>
          <a:lstStyle/>
          <a:p>
            <a:pPr algn="ctr"/>
            <a:r>
              <a:rPr lang="en-US" sz="4000"/>
              <a:t>?</a:t>
            </a:r>
          </a:p>
        </p:txBody>
      </p:sp>
      <p:sp>
        <p:nvSpPr>
          <p:cNvPr id="13317" name="AutoShape 5"/>
          <p:cNvSpPr>
            <a:spLocks noChangeArrowheads="1"/>
          </p:cNvSpPr>
          <p:nvPr/>
        </p:nvSpPr>
        <p:spPr bwMode="auto">
          <a:xfrm>
            <a:off x="2057400" y="2590800"/>
            <a:ext cx="1295400" cy="838200"/>
          </a:xfrm>
          <a:prstGeom prst="flowChartProcess">
            <a:avLst/>
          </a:prstGeom>
          <a:solidFill>
            <a:schemeClr val="hlink"/>
          </a:solidFill>
          <a:ln w="9525">
            <a:solidFill>
              <a:schemeClr val="tx1"/>
            </a:solidFill>
            <a:miter lim="800000"/>
            <a:headEnd/>
            <a:tailEnd/>
          </a:ln>
        </p:spPr>
        <p:txBody>
          <a:bodyPr wrap="none" anchor="ctr"/>
          <a:lstStyle/>
          <a:p>
            <a:pPr algn="ctr"/>
            <a:r>
              <a:rPr lang="en-US" sz="2800"/>
              <a:t>$</a:t>
            </a:r>
          </a:p>
        </p:txBody>
      </p:sp>
      <p:sp>
        <p:nvSpPr>
          <p:cNvPr id="13318" name="Rectangle 6"/>
          <p:cNvSpPr>
            <a:spLocks noChangeArrowheads="1"/>
          </p:cNvSpPr>
          <p:nvPr/>
        </p:nvSpPr>
        <p:spPr bwMode="auto">
          <a:xfrm>
            <a:off x="9906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a:t>PMT</a:t>
            </a:r>
          </a:p>
        </p:txBody>
      </p:sp>
      <p:sp>
        <p:nvSpPr>
          <p:cNvPr id="13319" name="Text Box 7"/>
          <p:cNvSpPr txBox="1">
            <a:spLocks noChangeArrowheads="1"/>
          </p:cNvSpPr>
          <p:nvPr/>
        </p:nvSpPr>
        <p:spPr bwMode="auto">
          <a:xfrm>
            <a:off x="1219200" y="1143000"/>
            <a:ext cx="7356475" cy="762000"/>
          </a:xfrm>
          <a:prstGeom prst="rect">
            <a:avLst/>
          </a:prstGeom>
          <a:solidFill>
            <a:srgbClr val="FFC000"/>
          </a:solidFill>
          <a:ln w="9525">
            <a:noFill/>
            <a:miter lim="800000"/>
            <a:headEnd/>
            <a:tailEnd/>
          </a:ln>
        </p:spPr>
        <p:txBody>
          <a:bodyPr wrap="none">
            <a:spAutoFit/>
          </a:bodyPr>
          <a:lstStyle/>
          <a:p>
            <a:r>
              <a:rPr lang="en-US" sz="4400" b="1" dirty="0">
                <a:solidFill>
                  <a:schemeClr val="tx2"/>
                </a:solidFill>
              </a:rPr>
              <a:t>2. Future Value of an Annuity</a:t>
            </a:r>
            <a:endParaRPr lang="en-US" sz="3200" b="1" dirty="0"/>
          </a:p>
        </p:txBody>
      </p:sp>
      <p:sp>
        <p:nvSpPr>
          <p:cNvPr id="13320" name="Rectangle 8"/>
          <p:cNvSpPr>
            <a:spLocks noChangeArrowheads="1"/>
          </p:cNvSpPr>
          <p:nvPr/>
        </p:nvSpPr>
        <p:spPr bwMode="auto">
          <a:xfrm>
            <a:off x="24384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4000" i="1"/>
              <a:t>i</a:t>
            </a:r>
          </a:p>
        </p:txBody>
      </p:sp>
      <p:sp>
        <p:nvSpPr>
          <p:cNvPr id="13321" name="Rectangle 9"/>
          <p:cNvSpPr>
            <a:spLocks noChangeArrowheads="1"/>
          </p:cNvSpPr>
          <p:nvPr/>
        </p:nvSpPr>
        <p:spPr bwMode="auto">
          <a:xfrm>
            <a:off x="38862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a:t>N</a:t>
            </a:r>
          </a:p>
        </p:txBody>
      </p:sp>
      <p:sp>
        <p:nvSpPr>
          <p:cNvPr id="13322" name="Rectangle 10"/>
          <p:cNvSpPr>
            <a:spLocks noChangeArrowheads="1"/>
          </p:cNvSpPr>
          <p:nvPr/>
        </p:nvSpPr>
        <p:spPr bwMode="auto">
          <a:xfrm>
            <a:off x="54102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a:t>COMP</a:t>
            </a:r>
          </a:p>
        </p:txBody>
      </p:sp>
      <p:sp>
        <p:nvSpPr>
          <p:cNvPr id="13323" name="Rectangle 11"/>
          <p:cNvSpPr>
            <a:spLocks noChangeArrowheads="1"/>
          </p:cNvSpPr>
          <p:nvPr/>
        </p:nvSpPr>
        <p:spPr bwMode="auto">
          <a:xfrm>
            <a:off x="68580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a:t>FV</a:t>
            </a:r>
          </a:p>
        </p:txBody>
      </p:sp>
      <p:sp>
        <p:nvSpPr>
          <p:cNvPr id="13324" name="Line 12"/>
          <p:cNvSpPr>
            <a:spLocks noChangeShapeType="1"/>
          </p:cNvSpPr>
          <p:nvPr/>
        </p:nvSpPr>
        <p:spPr bwMode="auto">
          <a:xfrm>
            <a:off x="1066800" y="3429000"/>
            <a:ext cx="6324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Date Placeholder 1"/>
          <p:cNvSpPr>
            <a:spLocks noGrp="1"/>
          </p:cNvSpPr>
          <p:nvPr>
            <p:ph type="dt" sz="half" idx="2"/>
          </p:nvPr>
        </p:nvSpPr>
        <p:spPr/>
        <p:txBody>
          <a:bodyPr/>
          <a:lstStyle/>
          <a:p>
            <a:fld id="{A673E550-C2CE-4960-A34E-91178C122A54}" type="datetime1">
              <a:rPr lang="en-US" smtClean="0"/>
              <a:t>8/5/2015</a:t>
            </a:fld>
            <a:endParaRPr lang="en-US" dirty="0"/>
          </a:p>
        </p:txBody>
      </p:sp>
      <p:sp>
        <p:nvSpPr>
          <p:cNvPr id="3" name="Footer Placeholder 2"/>
          <p:cNvSpPr>
            <a:spLocks noGrp="1"/>
          </p:cNvSpPr>
          <p:nvPr>
            <p:ph type="ftr" sz="quarter" idx="3"/>
          </p:nvPr>
        </p:nvSpPr>
        <p:spPr/>
        <p:txBody>
          <a:bodyPr/>
          <a:lstStyle/>
          <a:p>
            <a:r>
              <a:rPr lang="en-US" smtClean="0"/>
              <a:t>Professor James Kuhle</a:t>
            </a:r>
            <a:endParaRPr lang="en-US" dirty="0"/>
          </a:p>
        </p:txBody>
      </p:sp>
      <p:sp>
        <p:nvSpPr>
          <p:cNvPr id="4" name="Slide Number Placeholder 3"/>
          <p:cNvSpPr>
            <a:spLocks noGrp="1"/>
          </p:cNvSpPr>
          <p:nvPr>
            <p:ph type="sldNum" sz="quarter" idx="4"/>
          </p:nvPr>
        </p:nvSpPr>
        <p:spPr/>
        <p:txBody>
          <a:bodyPr/>
          <a:lstStyle/>
          <a:p>
            <a:fld id="{B5387B5B-A4DF-467A-8FE4-AF2DB400330E}"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ChangeArrowheads="1"/>
          </p:cNvSpPr>
          <p:nvPr/>
        </p:nvSpPr>
        <p:spPr bwMode="auto">
          <a:xfrm>
            <a:off x="3733800" y="2590800"/>
            <a:ext cx="12954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2800"/>
              <a:t>?</a:t>
            </a:r>
          </a:p>
        </p:txBody>
      </p:sp>
      <p:sp>
        <p:nvSpPr>
          <p:cNvPr id="14339" name="AutoShape 3"/>
          <p:cNvSpPr>
            <a:spLocks noChangeArrowheads="1"/>
          </p:cNvSpPr>
          <p:nvPr/>
        </p:nvSpPr>
        <p:spPr bwMode="auto">
          <a:xfrm>
            <a:off x="5334000" y="2590800"/>
            <a:ext cx="12954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2800"/>
              <a:t>?</a:t>
            </a:r>
          </a:p>
        </p:txBody>
      </p:sp>
      <p:sp>
        <p:nvSpPr>
          <p:cNvPr id="14340" name="AutoShape 4"/>
          <p:cNvSpPr>
            <a:spLocks noChangeArrowheads="1"/>
          </p:cNvSpPr>
          <p:nvPr/>
        </p:nvSpPr>
        <p:spPr bwMode="auto">
          <a:xfrm>
            <a:off x="7315200" y="2057400"/>
            <a:ext cx="914400" cy="1371600"/>
          </a:xfrm>
          <a:prstGeom prst="flowChartProcess">
            <a:avLst/>
          </a:prstGeom>
          <a:solidFill>
            <a:schemeClr val="hlink"/>
          </a:solidFill>
          <a:ln w="9525">
            <a:solidFill>
              <a:schemeClr val="tx1"/>
            </a:solidFill>
            <a:miter lim="800000"/>
            <a:headEnd/>
            <a:tailEnd/>
          </a:ln>
        </p:spPr>
        <p:txBody>
          <a:bodyPr wrap="none" anchor="ctr"/>
          <a:lstStyle/>
          <a:p>
            <a:pPr algn="ctr"/>
            <a:r>
              <a:rPr lang="en-US" sz="4000"/>
              <a:t>$</a:t>
            </a:r>
          </a:p>
        </p:txBody>
      </p:sp>
      <p:sp>
        <p:nvSpPr>
          <p:cNvPr id="14341" name="AutoShape 5"/>
          <p:cNvSpPr>
            <a:spLocks noChangeArrowheads="1"/>
          </p:cNvSpPr>
          <p:nvPr/>
        </p:nvSpPr>
        <p:spPr bwMode="auto">
          <a:xfrm>
            <a:off x="2209800" y="2590800"/>
            <a:ext cx="12954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2800"/>
              <a:t>?</a:t>
            </a:r>
          </a:p>
        </p:txBody>
      </p:sp>
      <p:sp>
        <p:nvSpPr>
          <p:cNvPr id="14342" name="Text Box 6"/>
          <p:cNvSpPr txBox="1">
            <a:spLocks noChangeArrowheads="1"/>
          </p:cNvSpPr>
          <p:nvPr/>
        </p:nvSpPr>
        <p:spPr bwMode="auto">
          <a:xfrm>
            <a:off x="2743200" y="1219200"/>
            <a:ext cx="4343400" cy="823913"/>
          </a:xfrm>
          <a:prstGeom prst="rect">
            <a:avLst/>
          </a:prstGeom>
          <a:solidFill>
            <a:srgbClr val="FFC000"/>
          </a:solidFill>
          <a:ln w="9525">
            <a:noFill/>
            <a:miter lim="800000"/>
            <a:headEnd/>
            <a:tailEnd/>
          </a:ln>
        </p:spPr>
        <p:txBody>
          <a:bodyPr>
            <a:spAutoFit/>
          </a:bodyPr>
          <a:lstStyle/>
          <a:p>
            <a:r>
              <a:rPr lang="en-US" sz="4800" b="1" dirty="0">
                <a:solidFill>
                  <a:schemeClr val="tx2"/>
                </a:solidFill>
              </a:rPr>
              <a:t>3. Sinking Fund</a:t>
            </a:r>
            <a:endParaRPr lang="en-US" sz="4000" b="1" dirty="0"/>
          </a:p>
        </p:txBody>
      </p:sp>
      <p:sp>
        <p:nvSpPr>
          <p:cNvPr id="14343" name="Rectangle 7"/>
          <p:cNvSpPr>
            <a:spLocks noChangeArrowheads="1"/>
          </p:cNvSpPr>
          <p:nvPr/>
        </p:nvSpPr>
        <p:spPr bwMode="auto">
          <a:xfrm>
            <a:off x="40386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a:t>N</a:t>
            </a:r>
          </a:p>
        </p:txBody>
      </p:sp>
      <p:sp>
        <p:nvSpPr>
          <p:cNvPr id="14344" name="Rectangle 8"/>
          <p:cNvSpPr>
            <a:spLocks noChangeArrowheads="1"/>
          </p:cNvSpPr>
          <p:nvPr/>
        </p:nvSpPr>
        <p:spPr bwMode="auto">
          <a:xfrm>
            <a:off x="25908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4000" i="1"/>
              <a:t>i</a:t>
            </a:r>
          </a:p>
        </p:txBody>
      </p:sp>
      <p:sp>
        <p:nvSpPr>
          <p:cNvPr id="14345" name="Rectangle 9"/>
          <p:cNvSpPr>
            <a:spLocks noChangeArrowheads="1"/>
          </p:cNvSpPr>
          <p:nvPr/>
        </p:nvSpPr>
        <p:spPr bwMode="auto">
          <a:xfrm>
            <a:off x="11430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a:t>FV</a:t>
            </a:r>
          </a:p>
        </p:txBody>
      </p:sp>
      <p:sp>
        <p:nvSpPr>
          <p:cNvPr id="14346" name="Rectangle 10"/>
          <p:cNvSpPr>
            <a:spLocks noChangeArrowheads="1"/>
          </p:cNvSpPr>
          <p:nvPr/>
        </p:nvSpPr>
        <p:spPr bwMode="auto">
          <a:xfrm>
            <a:off x="54864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a:t>COMP</a:t>
            </a:r>
          </a:p>
        </p:txBody>
      </p:sp>
      <p:sp>
        <p:nvSpPr>
          <p:cNvPr id="14347" name="Rectangle 11"/>
          <p:cNvSpPr>
            <a:spLocks noChangeArrowheads="1"/>
          </p:cNvSpPr>
          <p:nvPr/>
        </p:nvSpPr>
        <p:spPr bwMode="auto">
          <a:xfrm>
            <a:off x="69342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a:t>PMT</a:t>
            </a:r>
          </a:p>
        </p:txBody>
      </p:sp>
      <p:sp>
        <p:nvSpPr>
          <p:cNvPr id="14348" name="Line 12"/>
          <p:cNvSpPr>
            <a:spLocks noChangeShapeType="1"/>
          </p:cNvSpPr>
          <p:nvPr/>
        </p:nvSpPr>
        <p:spPr bwMode="auto">
          <a:xfrm>
            <a:off x="914400" y="3429000"/>
            <a:ext cx="64770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Date Placeholder 1"/>
          <p:cNvSpPr>
            <a:spLocks noGrp="1"/>
          </p:cNvSpPr>
          <p:nvPr>
            <p:ph type="dt" sz="half" idx="2"/>
          </p:nvPr>
        </p:nvSpPr>
        <p:spPr/>
        <p:txBody>
          <a:bodyPr/>
          <a:lstStyle/>
          <a:p>
            <a:fld id="{3C44519B-209C-45F9-A16C-A41995874261}" type="datetime1">
              <a:rPr lang="en-US" smtClean="0"/>
              <a:t>8/5/2015</a:t>
            </a:fld>
            <a:endParaRPr lang="en-US" dirty="0"/>
          </a:p>
        </p:txBody>
      </p:sp>
      <p:sp>
        <p:nvSpPr>
          <p:cNvPr id="3" name="Footer Placeholder 2"/>
          <p:cNvSpPr>
            <a:spLocks noGrp="1"/>
          </p:cNvSpPr>
          <p:nvPr>
            <p:ph type="ftr" sz="quarter" idx="3"/>
          </p:nvPr>
        </p:nvSpPr>
        <p:spPr/>
        <p:txBody>
          <a:bodyPr/>
          <a:lstStyle/>
          <a:p>
            <a:r>
              <a:rPr lang="en-US" smtClean="0"/>
              <a:t>Professor James Kuhle</a:t>
            </a:r>
            <a:endParaRPr lang="en-US" dirty="0"/>
          </a:p>
        </p:txBody>
      </p:sp>
      <p:sp>
        <p:nvSpPr>
          <p:cNvPr id="4" name="Slide Number Placeholder 3"/>
          <p:cNvSpPr>
            <a:spLocks noGrp="1"/>
          </p:cNvSpPr>
          <p:nvPr>
            <p:ph type="sldNum" sz="quarter" idx="4"/>
          </p:nvPr>
        </p:nvSpPr>
        <p:spPr/>
        <p:txBody>
          <a:bodyPr/>
          <a:lstStyle/>
          <a:p>
            <a:fld id="{B5387B5B-A4DF-467A-8FE4-AF2DB400330E}"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ChangeArrowheads="1"/>
          </p:cNvSpPr>
          <p:nvPr/>
        </p:nvSpPr>
        <p:spPr bwMode="auto">
          <a:xfrm>
            <a:off x="7391400" y="2057400"/>
            <a:ext cx="914400" cy="1371600"/>
          </a:xfrm>
          <a:prstGeom prst="flowChartProcess">
            <a:avLst/>
          </a:prstGeom>
          <a:solidFill>
            <a:schemeClr val="hlink"/>
          </a:solidFill>
          <a:ln w="9525">
            <a:solidFill>
              <a:schemeClr val="tx1"/>
            </a:solidFill>
            <a:miter lim="800000"/>
            <a:headEnd/>
            <a:tailEnd/>
          </a:ln>
        </p:spPr>
        <p:txBody>
          <a:bodyPr wrap="none" anchor="ctr"/>
          <a:lstStyle/>
          <a:p>
            <a:pPr algn="ctr"/>
            <a:r>
              <a:rPr lang="en-US" sz="4000"/>
              <a:t>$</a:t>
            </a:r>
          </a:p>
        </p:txBody>
      </p:sp>
      <p:sp>
        <p:nvSpPr>
          <p:cNvPr id="15363" name="AutoShape 3"/>
          <p:cNvSpPr>
            <a:spLocks noChangeArrowheads="1"/>
          </p:cNvSpPr>
          <p:nvPr/>
        </p:nvSpPr>
        <p:spPr bwMode="auto">
          <a:xfrm>
            <a:off x="914400" y="2590800"/>
            <a:ext cx="12954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2800"/>
              <a:t>?</a:t>
            </a:r>
          </a:p>
        </p:txBody>
      </p:sp>
      <p:sp>
        <p:nvSpPr>
          <p:cNvPr id="15364" name="Text Box 4"/>
          <p:cNvSpPr txBox="1">
            <a:spLocks noChangeArrowheads="1"/>
          </p:cNvSpPr>
          <p:nvPr/>
        </p:nvSpPr>
        <p:spPr bwMode="auto">
          <a:xfrm>
            <a:off x="1371600" y="609600"/>
            <a:ext cx="6400800" cy="1323439"/>
          </a:xfrm>
          <a:prstGeom prst="rect">
            <a:avLst/>
          </a:prstGeom>
          <a:solidFill>
            <a:srgbClr val="FFC000"/>
          </a:solidFill>
          <a:ln w="9525">
            <a:noFill/>
            <a:miter lim="800000"/>
            <a:headEnd/>
            <a:tailEnd/>
          </a:ln>
        </p:spPr>
        <p:txBody>
          <a:bodyPr wrap="square">
            <a:spAutoFit/>
          </a:bodyPr>
          <a:lstStyle/>
          <a:p>
            <a:pPr algn="ctr"/>
            <a:r>
              <a:rPr lang="en-US" sz="4000" b="1" dirty="0">
                <a:solidFill>
                  <a:schemeClr val="tx2"/>
                </a:solidFill>
              </a:rPr>
              <a:t>4. Present Value Single Payment</a:t>
            </a:r>
            <a:endParaRPr lang="en-US" sz="3200" b="1" dirty="0">
              <a:solidFill>
                <a:schemeClr val="tx2"/>
              </a:solidFill>
            </a:endParaRPr>
          </a:p>
        </p:txBody>
      </p:sp>
      <p:sp>
        <p:nvSpPr>
          <p:cNvPr id="15365" name="Rectangle 5"/>
          <p:cNvSpPr>
            <a:spLocks noChangeArrowheads="1"/>
          </p:cNvSpPr>
          <p:nvPr/>
        </p:nvSpPr>
        <p:spPr bwMode="auto">
          <a:xfrm>
            <a:off x="69342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a:t>PV</a:t>
            </a:r>
          </a:p>
        </p:txBody>
      </p:sp>
      <p:sp>
        <p:nvSpPr>
          <p:cNvPr id="15366" name="Rectangle 6"/>
          <p:cNvSpPr>
            <a:spLocks noChangeArrowheads="1"/>
          </p:cNvSpPr>
          <p:nvPr/>
        </p:nvSpPr>
        <p:spPr bwMode="auto">
          <a:xfrm>
            <a:off x="9144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a:t>FV</a:t>
            </a:r>
          </a:p>
        </p:txBody>
      </p:sp>
      <p:sp>
        <p:nvSpPr>
          <p:cNvPr id="15367" name="Rectangle 7"/>
          <p:cNvSpPr>
            <a:spLocks noChangeArrowheads="1"/>
          </p:cNvSpPr>
          <p:nvPr/>
        </p:nvSpPr>
        <p:spPr bwMode="auto">
          <a:xfrm>
            <a:off x="24384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4000" i="1"/>
              <a:t>i</a:t>
            </a:r>
          </a:p>
        </p:txBody>
      </p:sp>
      <p:sp>
        <p:nvSpPr>
          <p:cNvPr id="15368" name="Rectangle 8"/>
          <p:cNvSpPr>
            <a:spLocks noChangeArrowheads="1"/>
          </p:cNvSpPr>
          <p:nvPr/>
        </p:nvSpPr>
        <p:spPr bwMode="auto">
          <a:xfrm>
            <a:off x="39624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a:t>N</a:t>
            </a:r>
          </a:p>
        </p:txBody>
      </p:sp>
      <p:sp>
        <p:nvSpPr>
          <p:cNvPr id="15369" name="Rectangle 9"/>
          <p:cNvSpPr>
            <a:spLocks noChangeArrowheads="1"/>
          </p:cNvSpPr>
          <p:nvPr/>
        </p:nvSpPr>
        <p:spPr bwMode="auto">
          <a:xfrm>
            <a:off x="54864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a:t>COMP</a:t>
            </a:r>
          </a:p>
        </p:txBody>
      </p:sp>
      <p:sp>
        <p:nvSpPr>
          <p:cNvPr id="15370" name="Line 10"/>
          <p:cNvSpPr>
            <a:spLocks noChangeShapeType="1"/>
          </p:cNvSpPr>
          <p:nvPr/>
        </p:nvSpPr>
        <p:spPr bwMode="auto">
          <a:xfrm>
            <a:off x="2133600" y="3429000"/>
            <a:ext cx="53340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Date Placeholder 1"/>
          <p:cNvSpPr>
            <a:spLocks noGrp="1"/>
          </p:cNvSpPr>
          <p:nvPr>
            <p:ph type="dt" sz="half" idx="2"/>
          </p:nvPr>
        </p:nvSpPr>
        <p:spPr/>
        <p:txBody>
          <a:bodyPr/>
          <a:lstStyle/>
          <a:p>
            <a:fld id="{AF3B1B10-A5DD-4EBF-86C5-68772319959A}" type="datetime1">
              <a:rPr lang="en-US" smtClean="0"/>
              <a:t>8/5/2015</a:t>
            </a:fld>
            <a:endParaRPr lang="en-US" dirty="0"/>
          </a:p>
        </p:txBody>
      </p:sp>
      <p:sp>
        <p:nvSpPr>
          <p:cNvPr id="3" name="Footer Placeholder 2"/>
          <p:cNvSpPr>
            <a:spLocks noGrp="1"/>
          </p:cNvSpPr>
          <p:nvPr>
            <p:ph type="ftr" sz="quarter" idx="3"/>
          </p:nvPr>
        </p:nvSpPr>
        <p:spPr/>
        <p:txBody>
          <a:bodyPr/>
          <a:lstStyle/>
          <a:p>
            <a:r>
              <a:rPr lang="en-US" smtClean="0"/>
              <a:t>Professor James Kuhle</a:t>
            </a:r>
            <a:endParaRPr lang="en-US" dirty="0"/>
          </a:p>
        </p:txBody>
      </p:sp>
      <p:sp>
        <p:nvSpPr>
          <p:cNvPr id="4" name="Slide Number Placeholder 3"/>
          <p:cNvSpPr>
            <a:spLocks noGrp="1"/>
          </p:cNvSpPr>
          <p:nvPr>
            <p:ph type="sldNum" sz="quarter" idx="4"/>
          </p:nvPr>
        </p:nvSpPr>
        <p:spPr/>
        <p:txBody>
          <a:bodyPr/>
          <a:lstStyle/>
          <a:p>
            <a:fld id="{B5387B5B-A4DF-467A-8FE4-AF2DB400330E}"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ChangeArrowheads="1"/>
          </p:cNvSpPr>
          <p:nvPr/>
        </p:nvSpPr>
        <p:spPr bwMode="auto">
          <a:xfrm>
            <a:off x="2971800" y="2590800"/>
            <a:ext cx="1295400" cy="838200"/>
          </a:xfrm>
          <a:prstGeom prst="flowChartProcess">
            <a:avLst/>
          </a:prstGeom>
          <a:solidFill>
            <a:schemeClr val="hlink"/>
          </a:solidFill>
          <a:ln w="9525">
            <a:solidFill>
              <a:schemeClr val="tx1"/>
            </a:solidFill>
            <a:miter lim="800000"/>
            <a:headEnd/>
            <a:tailEnd/>
          </a:ln>
        </p:spPr>
        <p:txBody>
          <a:bodyPr wrap="none" anchor="ctr"/>
          <a:lstStyle/>
          <a:p>
            <a:pPr algn="ctr"/>
            <a:r>
              <a:rPr lang="en-US" sz="2800"/>
              <a:t>$</a:t>
            </a:r>
          </a:p>
        </p:txBody>
      </p:sp>
      <p:sp>
        <p:nvSpPr>
          <p:cNvPr id="16387" name="AutoShape 3"/>
          <p:cNvSpPr>
            <a:spLocks noChangeArrowheads="1"/>
          </p:cNvSpPr>
          <p:nvPr/>
        </p:nvSpPr>
        <p:spPr bwMode="auto">
          <a:xfrm>
            <a:off x="4953000" y="2590800"/>
            <a:ext cx="1295400" cy="838200"/>
          </a:xfrm>
          <a:prstGeom prst="flowChartProcess">
            <a:avLst/>
          </a:prstGeom>
          <a:solidFill>
            <a:schemeClr val="hlink"/>
          </a:solidFill>
          <a:ln w="9525">
            <a:solidFill>
              <a:schemeClr val="tx1"/>
            </a:solidFill>
            <a:miter lim="800000"/>
            <a:headEnd/>
            <a:tailEnd/>
          </a:ln>
        </p:spPr>
        <p:txBody>
          <a:bodyPr wrap="none" anchor="ctr"/>
          <a:lstStyle/>
          <a:p>
            <a:pPr algn="ctr"/>
            <a:r>
              <a:rPr lang="en-US" sz="2800"/>
              <a:t>$</a:t>
            </a:r>
          </a:p>
        </p:txBody>
      </p:sp>
      <p:sp>
        <p:nvSpPr>
          <p:cNvPr id="16388" name="AutoShape 4"/>
          <p:cNvSpPr>
            <a:spLocks noChangeArrowheads="1"/>
          </p:cNvSpPr>
          <p:nvPr/>
        </p:nvSpPr>
        <p:spPr bwMode="auto">
          <a:xfrm>
            <a:off x="914400" y="1828800"/>
            <a:ext cx="1295400" cy="1600200"/>
          </a:xfrm>
          <a:prstGeom prst="flowChartProcess">
            <a:avLst/>
          </a:prstGeom>
          <a:solidFill>
            <a:schemeClr val="accent1"/>
          </a:solidFill>
          <a:ln w="9525">
            <a:solidFill>
              <a:schemeClr val="tx1"/>
            </a:solidFill>
            <a:miter lim="800000"/>
            <a:headEnd/>
            <a:tailEnd/>
          </a:ln>
        </p:spPr>
        <p:txBody>
          <a:bodyPr wrap="none" anchor="ctr"/>
          <a:lstStyle/>
          <a:p>
            <a:pPr algn="ctr"/>
            <a:r>
              <a:rPr lang="en-US" sz="2800"/>
              <a:t>?</a:t>
            </a:r>
          </a:p>
        </p:txBody>
      </p:sp>
      <p:sp>
        <p:nvSpPr>
          <p:cNvPr id="16389" name="Line 5"/>
          <p:cNvSpPr>
            <a:spLocks noChangeShapeType="1"/>
          </p:cNvSpPr>
          <p:nvPr/>
        </p:nvSpPr>
        <p:spPr bwMode="auto">
          <a:xfrm>
            <a:off x="914400" y="3429000"/>
            <a:ext cx="6019800" cy="0"/>
          </a:xfrm>
          <a:prstGeom prst="line">
            <a:avLst/>
          </a:prstGeom>
          <a:noFill/>
          <a:ln w="9525">
            <a:solidFill>
              <a:schemeClr val="tx1"/>
            </a:solidFill>
            <a:round/>
            <a:headEnd/>
            <a:tailEnd/>
          </a:ln>
        </p:spPr>
        <p:txBody>
          <a:bodyPr wrap="none" anchor="ctr"/>
          <a:lstStyle/>
          <a:p>
            <a:endParaRPr lang="en-US"/>
          </a:p>
        </p:txBody>
      </p:sp>
      <p:sp>
        <p:nvSpPr>
          <p:cNvPr id="16390" name="Text Box 6"/>
          <p:cNvSpPr txBox="1">
            <a:spLocks noChangeArrowheads="1"/>
          </p:cNvSpPr>
          <p:nvPr/>
        </p:nvSpPr>
        <p:spPr bwMode="auto">
          <a:xfrm>
            <a:off x="914400" y="914400"/>
            <a:ext cx="7664450" cy="762000"/>
          </a:xfrm>
          <a:prstGeom prst="rect">
            <a:avLst/>
          </a:prstGeom>
          <a:solidFill>
            <a:srgbClr val="FFC000"/>
          </a:solidFill>
          <a:ln w="9525">
            <a:noFill/>
            <a:miter lim="800000"/>
            <a:headEnd/>
            <a:tailEnd/>
          </a:ln>
        </p:spPr>
        <p:txBody>
          <a:bodyPr wrap="none">
            <a:spAutoFit/>
          </a:bodyPr>
          <a:lstStyle/>
          <a:p>
            <a:r>
              <a:rPr lang="en-US" sz="4400" b="1" dirty="0">
                <a:solidFill>
                  <a:schemeClr val="tx2"/>
                </a:solidFill>
              </a:rPr>
              <a:t>5. Present Value of the Annuity</a:t>
            </a:r>
            <a:endParaRPr lang="en-US" sz="3200" b="1" dirty="0"/>
          </a:p>
        </p:txBody>
      </p:sp>
      <p:sp>
        <p:nvSpPr>
          <p:cNvPr id="16391" name="Rectangle 7"/>
          <p:cNvSpPr>
            <a:spLocks noChangeArrowheads="1"/>
          </p:cNvSpPr>
          <p:nvPr/>
        </p:nvSpPr>
        <p:spPr bwMode="auto">
          <a:xfrm>
            <a:off x="69342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a:t>PV</a:t>
            </a:r>
          </a:p>
        </p:txBody>
      </p:sp>
      <p:sp>
        <p:nvSpPr>
          <p:cNvPr id="16392" name="Rectangle 8"/>
          <p:cNvSpPr>
            <a:spLocks noChangeArrowheads="1"/>
          </p:cNvSpPr>
          <p:nvPr/>
        </p:nvSpPr>
        <p:spPr bwMode="auto">
          <a:xfrm>
            <a:off x="54864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a:t>COMP</a:t>
            </a:r>
          </a:p>
        </p:txBody>
      </p:sp>
      <p:sp>
        <p:nvSpPr>
          <p:cNvPr id="16393" name="Rectangle 9"/>
          <p:cNvSpPr>
            <a:spLocks noChangeArrowheads="1"/>
          </p:cNvSpPr>
          <p:nvPr/>
        </p:nvSpPr>
        <p:spPr bwMode="auto">
          <a:xfrm>
            <a:off x="39624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a:t>N</a:t>
            </a:r>
          </a:p>
        </p:txBody>
      </p:sp>
      <p:sp>
        <p:nvSpPr>
          <p:cNvPr id="16394" name="Rectangle 10"/>
          <p:cNvSpPr>
            <a:spLocks noChangeArrowheads="1"/>
          </p:cNvSpPr>
          <p:nvPr/>
        </p:nvSpPr>
        <p:spPr bwMode="auto">
          <a:xfrm>
            <a:off x="24384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4000" i="1"/>
              <a:t>i</a:t>
            </a:r>
          </a:p>
        </p:txBody>
      </p:sp>
      <p:sp>
        <p:nvSpPr>
          <p:cNvPr id="16395" name="Rectangle 11"/>
          <p:cNvSpPr>
            <a:spLocks noChangeArrowheads="1"/>
          </p:cNvSpPr>
          <p:nvPr/>
        </p:nvSpPr>
        <p:spPr bwMode="auto">
          <a:xfrm>
            <a:off x="9144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a:t>PMT</a:t>
            </a:r>
          </a:p>
        </p:txBody>
      </p:sp>
      <p:sp>
        <p:nvSpPr>
          <p:cNvPr id="16396" name="AutoShape 12"/>
          <p:cNvSpPr>
            <a:spLocks noChangeArrowheads="1"/>
          </p:cNvSpPr>
          <p:nvPr/>
        </p:nvSpPr>
        <p:spPr bwMode="auto">
          <a:xfrm>
            <a:off x="6934200" y="2590800"/>
            <a:ext cx="1295400" cy="838200"/>
          </a:xfrm>
          <a:prstGeom prst="flowChartProcess">
            <a:avLst/>
          </a:prstGeom>
          <a:solidFill>
            <a:schemeClr val="hlink"/>
          </a:solidFill>
          <a:ln w="9525">
            <a:solidFill>
              <a:schemeClr val="tx1"/>
            </a:solidFill>
            <a:miter lim="800000"/>
            <a:headEnd/>
            <a:tailEnd/>
          </a:ln>
        </p:spPr>
        <p:txBody>
          <a:bodyPr wrap="none" anchor="ctr"/>
          <a:lstStyle/>
          <a:p>
            <a:pPr algn="ctr"/>
            <a:r>
              <a:rPr lang="en-US" sz="2800"/>
              <a:t>$</a:t>
            </a:r>
          </a:p>
        </p:txBody>
      </p:sp>
      <p:sp>
        <p:nvSpPr>
          <p:cNvPr id="2" name="Date Placeholder 1"/>
          <p:cNvSpPr>
            <a:spLocks noGrp="1"/>
          </p:cNvSpPr>
          <p:nvPr>
            <p:ph type="dt" sz="half" idx="2"/>
          </p:nvPr>
        </p:nvSpPr>
        <p:spPr/>
        <p:txBody>
          <a:bodyPr/>
          <a:lstStyle/>
          <a:p>
            <a:fld id="{D8C26843-182A-4670-8C75-94315A4DEBD7}" type="datetime1">
              <a:rPr lang="en-US" smtClean="0"/>
              <a:t>8/5/2015</a:t>
            </a:fld>
            <a:endParaRPr lang="en-US" dirty="0"/>
          </a:p>
        </p:txBody>
      </p:sp>
      <p:sp>
        <p:nvSpPr>
          <p:cNvPr id="3" name="Footer Placeholder 2"/>
          <p:cNvSpPr>
            <a:spLocks noGrp="1"/>
          </p:cNvSpPr>
          <p:nvPr>
            <p:ph type="ftr" sz="quarter" idx="3"/>
          </p:nvPr>
        </p:nvSpPr>
        <p:spPr/>
        <p:txBody>
          <a:bodyPr/>
          <a:lstStyle/>
          <a:p>
            <a:r>
              <a:rPr lang="en-US" smtClean="0"/>
              <a:t>Professor James Kuhle</a:t>
            </a:r>
            <a:endParaRPr lang="en-US" dirty="0"/>
          </a:p>
        </p:txBody>
      </p:sp>
      <p:sp>
        <p:nvSpPr>
          <p:cNvPr id="4" name="Slide Number Placeholder 3"/>
          <p:cNvSpPr>
            <a:spLocks noGrp="1"/>
          </p:cNvSpPr>
          <p:nvPr>
            <p:ph type="sldNum" sz="quarter" idx="4"/>
          </p:nvPr>
        </p:nvSpPr>
        <p:spPr/>
        <p:txBody>
          <a:bodyPr/>
          <a:lstStyle/>
          <a:p>
            <a:fld id="{B5387B5B-A4DF-467A-8FE4-AF2DB400330E}"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ChangeArrowheads="1"/>
          </p:cNvSpPr>
          <p:nvPr/>
        </p:nvSpPr>
        <p:spPr bwMode="auto">
          <a:xfrm>
            <a:off x="3124200" y="2590800"/>
            <a:ext cx="12954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2800"/>
              <a:t>?</a:t>
            </a:r>
          </a:p>
        </p:txBody>
      </p:sp>
      <p:sp>
        <p:nvSpPr>
          <p:cNvPr id="17411" name="AutoShape 3"/>
          <p:cNvSpPr>
            <a:spLocks noChangeArrowheads="1"/>
          </p:cNvSpPr>
          <p:nvPr/>
        </p:nvSpPr>
        <p:spPr bwMode="auto">
          <a:xfrm>
            <a:off x="5257800" y="2590800"/>
            <a:ext cx="12954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2800"/>
              <a:t>?</a:t>
            </a:r>
          </a:p>
        </p:txBody>
      </p:sp>
      <p:sp>
        <p:nvSpPr>
          <p:cNvPr id="17412" name="AutoShape 4"/>
          <p:cNvSpPr>
            <a:spLocks noChangeArrowheads="1"/>
          </p:cNvSpPr>
          <p:nvPr/>
        </p:nvSpPr>
        <p:spPr bwMode="auto">
          <a:xfrm>
            <a:off x="914400" y="1981200"/>
            <a:ext cx="1295400" cy="1447800"/>
          </a:xfrm>
          <a:prstGeom prst="flowChartProcess">
            <a:avLst/>
          </a:prstGeom>
          <a:solidFill>
            <a:schemeClr val="hlink"/>
          </a:solidFill>
          <a:ln w="9525">
            <a:solidFill>
              <a:schemeClr val="tx1"/>
            </a:solidFill>
            <a:miter lim="800000"/>
            <a:headEnd/>
            <a:tailEnd/>
          </a:ln>
        </p:spPr>
        <p:txBody>
          <a:bodyPr wrap="none" anchor="ctr"/>
          <a:lstStyle/>
          <a:p>
            <a:pPr algn="ctr"/>
            <a:r>
              <a:rPr lang="en-US" sz="2800"/>
              <a:t>$</a:t>
            </a:r>
          </a:p>
        </p:txBody>
      </p:sp>
      <p:sp>
        <p:nvSpPr>
          <p:cNvPr id="17413" name="Text Box 5"/>
          <p:cNvSpPr txBox="1">
            <a:spLocks noChangeArrowheads="1"/>
          </p:cNvSpPr>
          <p:nvPr/>
        </p:nvSpPr>
        <p:spPr bwMode="auto">
          <a:xfrm>
            <a:off x="2743200" y="1143000"/>
            <a:ext cx="4886325" cy="762000"/>
          </a:xfrm>
          <a:prstGeom prst="rect">
            <a:avLst/>
          </a:prstGeom>
          <a:solidFill>
            <a:srgbClr val="FFC000"/>
          </a:solidFill>
          <a:ln w="9525">
            <a:noFill/>
            <a:miter lim="800000"/>
            <a:headEnd/>
            <a:tailEnd/>
          </a:ln>
        </p:spPr>
        <p:txBody>
          <a:bodyPr wrap="none">
            <a:spAutoFit/>
          </a:bodyPr>
          <a:lstStyle/>
          <a:p>
            <a:r>
              <a:rPr lang="en-US" sz="4400" b="1" dirty="0">
                <a:solidFill>
                  <a:schemeClr val="tx2"/>
                </a:solidFill>
              </a:rPr>
              <a:t>6. Amortized Loans</a:t>
            </a:r>
            <a:endParaRPr lang="en-US" sz="3200" b="1" dirty="0"/>
          </a:p>
        </p:txBody>
      </p:sp>
      <p:sp>
        <p:nvSpPr>
          <p:cNvPr id="17414" name="Rectangle 6"/>
          <p:cNvSpPr>
            <a:spLocks noChangeArrowheads="1"/>
          </p:cNvSpPr>
          <p:nvPr/>
        </p:nvSpPr>
        <p:spPr bwMode="auto">
          <a:xfrm>
            <a:off x="72390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a:t>PMT</a:t>
            </a:r>
          </a:p>
        </p:txBody>
      </p:sp>
      <p:sp>
        <p:nvSpPr>
          <p:cNvPr id="17415" name="Rectangle 7"/>
          <p:cNvSpPr>
            <a:spLocks noChangeArrowheads="1"/>
          </p:cNvSpPr>
          <p:nvPr/>
        </p:nvSpPr>
        <p:spPr bwMode="auto">
          <a:xfrm>
            <a:off x="56388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a:t>COMP</a:t>
            </a:r>
          </a:p>
        </p:txBody>
      </p:sp>
      <p:sp>
        <p:nvSpPr>
          <p:cNvPr id="17416" name="Rectangle 8"/>
          <p:cNvSpPr>
            <a:spLocks noChangeArrowheads="1"/>
          </p:cNvSpPr>
          <p:nvPr/>
        </p:nvSpPr>
        <p:spPr bwMode="auto">
          <a:xfrm>
            <a:off x="40386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a:t>N</a:t>
            </a:r>
          </a:p>
        </p:txBody>
      </p:sp>
      <p:sp>
        <p:nvSpPr>
          <p:cNvPr id="17417" name="Rectangle 9"/>
          <p:cNvSpPr>
            <a:spLocks noChangeArrowheads="1"/>
          </p:cNvSpPr>
          <p:nvPr/>
        </p:nvSpPr>
        <p:spPr bwMode="auto">
          <a:xfrm>
            <a:off x="25146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4000" i="1"/>
              <a:t>i</a:t>
            </a:r>
          </a:p>
        </p:txBody>
      </p:sp>
      <p:sp>
        <p:nvSpPr>
          <p:cNvPr id="17418" name="Rectangle 10"/>
          <p:cNvSpPr>
            <a:spLocks noChangeArrowheads="1"/>
          </p:cNvSpPr>
          <p:nvPr/>
        </p:nvSpPr>
        <p:spPr bwMode="auto">
          <a:xfrm>
            <a:off x="990600" y="42672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sz="3200"/>
              <a:t>PV</a:t>
            </a:r>
          </a:p>
        </p:txBody>
      </p:sp>
      <p:sp>
        <p:nvSpPr>
          <p:cNvPr id="17419" name="AutoShape 11"/>
          <p:cNvSpPr>
            <a:spLocks noChangeArrowheads="1"/>
          </p:cNvSpPr>
          <p:nvPr/>
        </p:nvSpPr>
        <p:spPr bwMode="auto">
          <a:xfrm>
            <a:off x="7315200" y="2590800"/>
            <a:ext cx="12954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2800"/>
              <a:t>?</a:t>
            </a:r>
          </a:p>
        </p:txBody>
      </p:sp>
      <p:sp>
        <p:nvSpPr>
          <p:cNvPr id="17420" name="Line 12"/>
          <p:cNvSpPr>
            <a:spLocks noChangeShapeType="1"/>
          </p:cNvSpPr>
          <p:nvPr/>
        </p:nvSpPr>
        <p:spPr bwMode="auto">
          <a:xfrm>
            <a:off x="2209800" y="3429000"/>
            <a:ext cx="52578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Date Placeholder 1"/>
          <p:cNvSpPr>
            <a:spLocks noGrp="1"/>
          </p:cNvSpPr>
          <p:nvPr>
            <p:ph type="dt" sz="half" idx="2"/>
          </p:nvPr>
        </p:nvSpPr>
        <p:spPr/>
        <p:txBody>
          <a:bodyPr/>
          <a:lstStyle/>
          <a:p>
            <a:fld id="{00A5B73F-3346-411C-A42B-61B8CC2E7A7B}" type="datetime1">
              <a:rPr lang="en-US" smtClean="0"/>
              <a:t>8/5/2015</a:t>
            </a:fld>
            <a:endParaRPr lang="en-US" dirty="0"/>
          </a:p>
        </p:txBody>
      </p:sp>
      <p:sp>
        <p:nvSpPr>
          <p:cNvPr id="3" name="Footer Placeholder 2"/>
          <p:cNvSpPr>
            <a:spLocks noGrp="1"/>
          </p:cNvSpPr>
          <p:nvPr>
            <p:ph type="ftr" sz="quarter" idx="3"/>
          </p:nvPr>
        </p:nvSpPr>
        <p:spPr/>
        <p:txBody>
          <a:bodyPr/>
          <a:lstStyle/>
          <a:p>
            <a:r>
              <a:rPr lang="en-US" smtClean="0"/>
              <a:t>Professor James Kuhle</a:t>
            </a:r>
            <a:endParaRPr lang="en-US" dirty="0"/>
          </a:p>
        </p:txBody>
      </p:sp>
      <p:sp>
        <p:nvSpPr>
          <p:cNvPr id="4" name="Slide Number Placeholder 3"/>
          <p:cNvSpPr>
            <a:spLocks noGrp="1"/>
          </p:cNvSpPr>
          <p:nvPr>
            <p:ph type="sldNum" sz="quarter" idx="4"/>
          </p:nvPr>
        </p:nvSpPr>
        <p:spPr/>
        <p:txBody>
          <a:bodyPr/>
          <a:lstStyle/>
          <a:p>
            <a:fld id="{B5387B5B-A4DF-467A-8FE4-AF2DB400330E}"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Rectangle 2"/>
          <p:cNvSpPr txBox="1">
            <a:spLocks noChangeArrowheads="1"/>
          </p:cNvSpPr>
          <p:nvPr/>
        </p:nvSpPr>
        <p:spPr>
          <a:xfrm>
            <a:off x="3581400" y="762000"/>
            <a:ext cx="2590800" cy="762000"/>
          </a:xfrm>
          <a:prstGeom prst="rect">
            <a:avLst/>
          </a:prstGeom>
          <a:noFill/>
        </p:spPr>
        <p:txBody>
          <a:bodyPr lIns="92075" tIns="46038" rIns="92075" bIns="46038"/>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000" b="1" i="1" u="none" strike="noStrike" kern="0" cap="none" spc="0" normalizeH="0" baseline="0" noProof="0" dirty="0" smtClean="0">
                <a:ln>
                  <a:noFill/>
                </a:ln>
                <a:solidFill>
                  <a:schemeClr val="tx1"/>
                </a:solidFill>
                <a:effectLst/>
                <a:uLnTx/>
                <a:uFillTx/>
                <a:latin typeface="+mj-lt"/>
                <a:ea typeface="+mj-ea"/>
                <a:cs typeface="+mj-cs"/>
              </a:rPr>
              <a:t>B.  Risk</a:t>
            </a:r>
          </a:p>
        </p:txBody>
      </p:sp>
      <p:sp>
        <p:nvSpPr>
          <p:cNvPr id="6" name="Rectangle 3"/>
          <p:cNvSpPr txBox="1">
            <a:spLocks noChangeArrowheads="1"/>
          </p:cNvSpPr>
          <p:nvPr/>
        </p:nvSpPr>
        <p:spPr>
          <a:xfrm>
            <a:off x="1066800" y="1752600"/>
            <a:ext cx="7620000" cy="4267200"/>
          </a:xfrm>
          <a:prstGeom prst="rect">
            <a:avLst/>
          </a:prstGeom>
          <a:solidFill>
            <a:srgbClr val="D2D2F4">
              <a:alpha val="69804"/>
            </a:srgbClr>
          </a:solidFill>
        </p:spPr>
        <p:txBody>
          <a:bodyPr lIns="92075" tIns="46038" rIns="92075" bIns="46038"/>
          <a:lstStyle/>
          <a:p>
            <a:pPr marL="342900" marR="0" lvl="0" indent="-342900" algn="l" defTabSz="914400" rtl="0" eaLnBrk="0" fontAlgn="base" latinLnBrk="0" hangingPunct="0">
              <a:lnSpc>
                <a:spcPct val="90000"/>
              </a:lnSpc>
              <a:spcBef>
                <a:spcPct val="20000"/>
              </a:spcBef>
              <a:spcAft>
                <a:spcPct val="0"/>
              </a:spcAft>
              <a:buClr>
                <a:srgbClr val="000099"/>
              </a:buClr>
              <a:buSzTx/>
              <a:buFontTx/>
              <a:buChar char="•"/>
              <a:tabLst/>
              <a:defRPr/>
            </a:pPr>
            <a:r>
              <a:rPr kumimoji="0" lang="en-US" sz="2800" b="1" i="0" u="none" strike="noStrike" kern="0" cap="none" spc="0" normalizeH="0" baseline="0" noProof="0" dirty="0" smtClean="0">
                <a:ln>
                  <a:noFill/>
                </a:ln>
                <a:solidFill>
                  <a:schemeClr val="tx1"/>
                </a:solidFill>
                <a:effectLst/>
                <a:uLnTx/>
                <a:uFillTx/>
                <a:latin typeface="+mn-lt"/>
                <a:ea typeface="+mn-ea"/>
                <a:cs typeface="+mn-cs"/>
              </a:rPr>
              <a:t>Risk is the chance that the actual return from an investment may differ from its expected value.</a:t>
            </a:r>
          </a:p>
          <a:p>
            <a:pPr marL="342900" marR="0" lvl="0" indent="-342900" algn="l" defTabSz="914400" rtl="0" eaLnBrk="0" fontAlgn="base" latinLnBrk="0" hangingPunct="0">
              <a:lnSpc>
                <a:spcPct val="90000"/>
              </a:lnSpc>
              <a:spcBef>
                <a:spcPct val="20000"/>
              </a:spcBef>
              <a:spcAft>
                <a:spcPct val="0"/>
              </a:spcAft>
              <a:buClr>
                <a:srgbClr val="000099"/>
              </a:buClr>
              <a:buSzTx/>
              <a:buFontTx/>
              <a:buChar char="•"/>
              <a:tabLst/>
              <a:defRPr/>
            </a:pPr>
            <a:r>
              <a:rPr kumimoji="0" lang="en-US" sz="2800" b="1" i="0" u="none" strike="noStrike" kern="0" cap="none" spc="0" normalizeH="0" baseline="0" noProof="0" dirty="0" smtClean="0">
                <a:ln>
                  <a:noFill/>
                </a:ln>
                <a:solidFill>
                  <a:schemeClr val="tx1"/>
                </a:solidFill>
                <a:effectLst/>
                <a:uLnTx/>
                <a:uFillTx/>
                <a:latin typeface="+mn-lt"/>
                <a:ea typeface="+mn-ea"/>
                <a:cs typeface="+mn-cs"/>
              </a:rPr>
              <a:t>“Risk is not knowing what you are doing.” Warren Buffett </a:t>
            </a:r>
          </a:p>
          <a:p>
            <a:pPr marL="342900" marR="0" lvl="0" indent="-342900" algn="l" defTabSz="914400" rtl="0" eaLnBrk="0" fontAlgn="base" latinLnBrk="0" hangingPunct="0">
              <a:lnSpc>
                <a:spcPct val="90000"/>
              </a:lnSpc>
              <a:spcBef>
                <a:spcPct val="20000"/>
              </a:spcBef>
              <a:spcAft>
                <a:spcPct val="0"/>
              </a:spcAft>
              <a:buClr>
                <a:srgbClr val="000099"/>
              </a:buClr>
              <a:buSzTx/>
              <a:buFontTx/>
              <a:buChar char="•"/>
              <a:tabLst/>
              <a:defRPr/>
            </a:pPr>
            <a:r>
              <a:rPr kumimoji="0" lang="en-US" sz="2800" b="1" i="0" u="none" strike="noStrike" kern="0" cap="none" spc="0" normalizeH="0" baseline="0" noProof="0" dirty="0" smtClean="0">
                <a:ln>
                  <a:noFill/>
                </a:ln>
                <a:solidFill>
                  <a:schemeClr val="tx1"/>
                </a:solidFill>
                <a:effectLst/>
                <a:uLnTx/>
                <a:uFillTx/>
                <a:latin typeface="+mn-lt"/>
                <a:ea typeface="+mn-ea"/>
                <a:cs typeface="+mn-cs"/>
              </a:rPr>
              <a:t>Statistically, risk is measured by calculating the  total variation from the expected value.</a:t>
            </a:r>
          </a:p>
          <a:p>
            <a:pPr marL="342900" marR="0" lvl="0" indent="-342900" algn="l" defTabSz="914400" rtl="0" eaLnBrk="0" fontAlgn="base" latinLnBrk="0" hangingPunct="0">
              <a:lnSpc>
                <a:spcPct val="90000"/>
              </a:lnSpc>
              <a:spcBef>
                <a:spcPct val="20000"/>
              </a:spcBef>
              <a:spcAft>
                <a:spcPct val="0"/>
              </a:spcAft>
              <a:buClr>
                <a:srgbClr val="000099"/>
              </a:buClr>
              <a:buSzTx/>
              <a:buFontTx/>
              <a:buChar char="•"/>
              <a:tabLst/>
              <a:defRPr/>
            </a:pPr>
            <a:r>
              <a:rPr kumimoji="0" lang="en-US" sz="2800" b="1" i="0" u="none" strike="noStrike" kern="0" cap="none" spc="0" normalizeH="0" baseline="0" noProof="0" dirty="0" smtClean="0">
                <a:ln>
                  <a:noFill/>
                </a:ln>
                <a:solidFill>
                  <a:schemeClr val="tx1"/>
                </a:solidFill>
                <a:effectLst/>
                <a:uLnTx/>
                <a:uFillTx/>
                <a:latin typeface="+mn-lt"/>
                <a:ea typeface="+mn-ea"/>
                <a:cs typeface="+mn-cs"/>
              </a:rPr>
              <a:t>The common measure used is the standard deviation.</a:t>
            </a:r>
          </a:p>
        </p:txBody>
      </p:sp>
      <p:sp>
        <p:nvSpPr>
          <p:cNvPr id="3" name="Date Placeholder 2"/>
          <p:cNvSpPr>
            <a:spLocks noGrp="1"/>
          </p:cNvSpPr>
          <p:nvPr>
            <p:ph type="dt" sz="half" idx="2"/>
          </p:nvPr>
        </p:nvSpPr>
        <p:spPr/>
        <p:txBody>
          <a:bodyPr/>
          <a:lstStyle/>
          <a:p>
            <a:fld id="{F00D5DDC-2898-4BAA-89FE-CFEABC631DC3}" type="datetime1">
              <a:rPr lang="en-US" smtClean="0"/>
              <a:t>8/5/2015</a:t>
            </a:fld>
            <a:endParaRPr lang="en-US" dirty="0"/>
          </a:p>
        </p:txBody>
      </p:sp>
      <p:sp>
        <p:nvSpPr>
          <p:cNvPr id="4" name="Footer Placeholder 3"/>
          <p:cNvSpPr>
            <a:spLocks noGrp="1"/>
          </p:cNvSpPr>
          <p:nvPr>
            <p:ph type="ftr" sz="quarter" idx="3"/>
          </p:nvPr>
        </p:nvSpPr>
        <p:spPr/>
        <p:txBody>
          <a:bodyPr/>
          <a:lstStyle/>
          <a:p>
            <a:r>
              <a:rPr lang="en-US" smtClean="0"/>
              <a:t>Professor James Kuhle</a:t>
            </a:r>
            <a:endParaRPr lang="en-US" dirty="0"/>
          </a:p>
        </p:txBody>
      </p:sp>
      <p:sp>
        <p:nvSpPr>
          <p:cNvPr id="9" name="Slide Number Placeholder 8"/>
          <p:cNvSpPr>
            <a:spLocks noGrp="1"/>
          </p:cNvSpPr>
          <p:nvPr>
            <p:ph type="sldNum" sz="quarter" idx="4"/>
          </p:nvPr>
        </p:nvSpPr>
        <p:spPr/>
        <p:txBody>
          <a:bodyPr/>
          <a:lstStyle/>
          <a:p>
            <a:fld id="{B5387B5B-A4DF-467A-8FE4-AF2DB400330E}" type="slidenum">
              <a:rPr lang="en-US" smtClean="0"/>
              <a:pPr/>
              <a:t>16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subTnLst>
                                    <p:animClr clrSpc="rgb" dir="cw">
                                      <p:cBhvr override="childStyle">
                                        <p:cTn dur="1" fill="hold" display="0" masterRel="nextClick" afterEffect="1"/>
                                        <p:tgtEl>
                                          <p:spTgt spid="6">
                                            <p:txEl>
                                              <p:pRg st="0" end="0"/>
                                            </p:txEl>
                                          </p:spTgt>
                                        </p:tgtEl>
                                        <p:attrNameLst>
                                          <p:attrName>ppt_c</p:attrName>
                                        </p:attrNameLst>
                                      </p:cBhvr>
                                      <p:to>
                                        <a:srgbClr val="919191"/>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subTnLst>
                                    <p:animClr clrSpc="rgb" dir="cw">
                                      <p:cBhvr override="childStyle">
                                        <p:cTn dur="1" fill="hold" display="0" masterRel="nextClick" afterEffect="1"/>
                                        <p:tgtEl>
                                          <p:spTgt spid="6">
                                            <p:txEl>
                                              <p:pRg st="1" end="1"/>
                                            </p:txEl>
                                          </p:spTgt>
                                        </p:tgtEl>
                                        <p:attrNameLst>
                                          <p:attrName>ppt_c</p:attrName>
                                        </p:attrNameLst>
                                      </p:cBhvr>
                                      <p:to>
                                        <a:srgbClr val="919191"/>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subTnLst>
                                    <p:animClr clrSpc="rgb" dir="cw">
                                      <p:cBhvr override="childStyle">
                                        <p:cTn dur="1" fill="hold" display="0" masterRel="nextClick" afterEffect="1"/>
                                        <p:tgtEl>
                                          <p:spTgt spid="6">
                                            <p:txEl>
                                              <p:pRg st="2" end="2"/>
                                            </p:txEl>
                                          </p:spTgt>
                                        </p:tgtEl>
                                        <p:attrNameLst>
                                          <p:attrName>ppt_c</p:attrName>
                                        </p:attrNameLst>
                                      </p:cBhvr>
                                      <p:to>
                                        <a:srgbClr val="919191"/>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subTnLst>
                                    <p:animClr clrSpc="rgb" dir="cw">
                                      <p:cBhvr override="childStyle">
                                        <p:cTn dur="1" fill="hold" display="0" masterRel="nextClick" afterEffect="1"/>
                                        <p:tgtEl>
                                          <p:spTgt spid="6">
                                            <p:txEl>
                                              <p:pRg st="3" end="3"/>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Rectangle 2"/>
          <p:cNvSpPr txBox="1">
            <a:spLocks noChangeArrowheads="1"/>
          </p:cNvSpPr>
          <p:nvPr/>
        </p:nvSpPr>
        <p:spPr>
          <a:xfrm>
            <a:off x="1905000" y="609600"/>
            <a:ext cx="6324600" cy="762000"/>
          </a:xfrm>
          <a:prstGeom prst="rect">
            <a:avLst/>
          </a:prstGeom>
          <a:noFill/>
        </p:spPr>
        <p:txBody>
          <a:bodyPr lIns="92075" tIns="46038" rIns="92075" bIns="46038"/>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000" b="1" i="1" u="none" strike="noStrike" kern="0" cap="none" spc="0" normalizeH="0" baseline="0" noProof="0" dirty="0" smtClean="0">
                <a:ln>
                  <a:noFill/>
                </a:ln>
                <a:solidFill>
                  <a:schemeClr val="tx1"/>
                </a:solidFill>
                <a:effectLst/>
                <a:uLnTx/>
                <a:uFillTx/>
                <a:latin typeface="+mj-lt"/>
                <a:ea typeface="+mj-ea"/>
                <a:cs typeface="+mj-cs"/>
              </a:rPr>
              <a:t>B.  Risk (continued)</a:t>
            </a:r>
          </a:p>
        </p:txBody>
      </p:sp>
      <p:pic>
        <p:nvPicPr>
          <p:cNvPr id="27" name="Picture 2" descr="File:Normal Distribution PDF.svg">
            <a:hlinkClick r:id="rId3"/>
          </p:cNvPr>
          <p:cNvPicPr>
            <a:picLocks noChangeAspect="1" noChangeArrowheads="1"/>
          </p:cNvPicPr>
          <p:nvPr/>
        </p:nvPicPr>
        <p:blipFill>
          <a:blip r:embed="rId4" cstate="print"/>
          <a:srcRect/>
          <a:stretch>
            <a:fillRect/>
          </a:stretch>
        </p:blipFill>
        <p:spPr bwMode="auto">
          <a:xfrm>
            <a:off x="1066800" y="1600200"/>
            <a:ext cx="6858000" cy="4381501"/>
          </a:xfrm>
          <a:prstGeom prst="rect">
            <a:avLst/>
          </a:prstGeom>
          <a:noFill/>
        </p:spPr>
      </p:pic>
      <p:sp>
        <p:nvSpPr>
          <p:cNvPr id="28" name="TextBox 27"/>
          <p:cNvSpPr txBox="1"/>
          <p:nvPr/>
        </p:nvSpPr>
        <p:spPr>
          <a:xfrm>
            <a:off x="5867400" y="1828800"/>
            <a:ext cx="1752600" cy="276999"/>
          </a:xfrm>
          <a:prstGeom prst="rect">
            <a:avLst/>
          </a:prstGeom>
          <a:noFill/>
        </p:spPr>
        <p:txBody>
          <a:bodyPr wrap="square" rtlCol="0">
            <a:spAutoFit/>
          </a:bodyPr>
          <a:lstStyle/>
          <a:p>
            <a:r>
              <a:rPr lang="en-US" sz="1200" b="1" u="sng" dirty="0" smtClean="0"/>
              <a:t>Returns</a:t>
            </a:r>
            <a:r>
              <a:rPr lang="en-US" sz="1200" b="1" dirty="0" smtClean="0"/>
              <a:t>   </a:t>
            </a:r>
            <a:r>
              <a:rPr lang="en-US" sz="1200" b="1" u="sng" dirty="0" smtClean="0"/>
              <a:t>Std. Deviation</a:t>
            </a:r>
            <a:endParaRPr lang="en-US" sz="1200" b="1" u="sng" dirty="0"/>
          </a:p>
        </p:txBody>
      </p:sp>
      <p:sp>
        <p:nvSpPr>
          <p:cNvPr id="29" name="TextBox 28"/>
          <p:cNvSpPr txBox="1"/>
          <p:nvPr/>
        </p:nvSpPr>
        <p:spPr>
          <a:xfrm>
            <a:off x="5105400" y="1981200"/>
            <a:ext cx="914400" cy="1254189"/>
          </a:xfrm>
          <a:prstGeom prst="rect">
            <a:avLst/>
          </a:prstGeom>
          <a:noFill/>
        </p:spPr>
        <p:txBody>
          <a:bodyPr wrap="square" rtlCol="0">
            <a:spAutoFit/>
          </a:bodyPr>
          <a:lstStyle/>
          <a:p>
            <a:pPr algn="ctr"/>
            <a:r>
              <a:rPr lang="en-US" sz="1200" b="1" dirty="0" smtClean="0"/>
              <a:t>Stock A</a:t>
            </a:r>
          </a:p>
          <a:p>
            <a:pPr algn="ctr"/>
            <a:endParaRPr lang="en-US" sz="600" b="1" dirty="0" smtClean="0"/>
          </a:p>
          <a:p>
            <a:pPr algn="ctr"/>
            <a:r>
              <a:rPr lang="en-US" sz="1200" b="1" dirty="0" smtClean="0"/>
              <a:t>Stock B</a:t>
            </a:r>
          </a:p>
          <a:p>
            <a:pPr algn="ctr"/>
            <a:endParaRPr lang="en-US" sz="450" b="1" dirty="0" smtClean="0"/>
          </a:p>
          <a:p>
            <a:pPr algn="ctr"/>
            <a:r>
              <a:rPr lang="en-US" sz="1200" b="1" dirty="0" smtClean="0"/>
              <a:t>Stock C</a:t>
            </a:r>
          </a:p>
          <a:p>
            <a:pPr algn="ctr"/>
            <a:endParaRPr lang="en-US" sz="500" b="1" dirty="0" smtClean="0"/>
          </a:p>
          <a:p>
            <a:pPr algn="ctr"/>
            <a:r>
              <a:rPr lang="en-US" sz="1200" b="1" dirty="0" smtClean="0"/>
              <a:t>Market</a:t>
            </a:r>
          </a:p>
          <a:p>
            <a:pPr algn="ctr"/>
            <a:endParaRPr lang="en-US" sz="1200" b="1" dirty="0"/>
          </a:p>
        </p:txBody>
      </p:sp>
      <p:sp>
        <p:nvSpPr>
          <p:cNvPr id="3" name="Date Placeholder 2"/>
          <p:cNvSpPr>
            <a:spLocks noGrp="1"/>
          </p:cNvSpPr>
          <p:nvPr>
            <p:ph type="dt" sz="half" idx="2"/>
          </p:nvPr>
        </p:nvSpPr>
        <p:spPr/>
        <p:txBody>
          <a:bodyPr/>
          <a:lstStyle/>
          <a:p>
            <a:fld id="{31E43A50-CD48-4FAA-A384-D910990AD48C}" type="datetime1">
              <a:rPr lang="en-US" smtClean="0"/>
              <a:t>8/5/2015</a:t>
            </a:fld>
            <a:endParaRPr lang="en-US" dirty="0"/>
          </a:p>
        </p:txBody>
      </p:sp>
      <p:sp>
        <p:nvSpPr>
          <p:cNvPr id="4" name="Footer Placeholder 3"/>
          <p:cNvSpPr>
            <a:spLocks noGrp="1"/>
          </p:cNvSpPr>
          <p:nvPr>
            <p:ph type="ftr" sz="quarter" idx="3"/>
          </p:nvPr>
        </p:nvSpPr>
        <p:spPr/>
        <p:txBody>
          <a:bodyPr/>
          <a:lstStyle/>
          <a:p>
            <a:r>
              <a:rPr lang="en-US" smtClean="0"/>
              <a:t>Professor James Kuhle</a:t>
            </a:r>
            <a:endParaRPr lang="en-US" dirty="0"/>
          </a:p>
        </p:txBody>
      </p:sp>
      <p:sp>
        <p:nvSpPr>
          <p:cNvPr id="6" name="Slide Number Placeholder 5"/>
          <p:cNvSpPr>
            <a:spLocks noGrp="1"/>
          </p:cNvSpPr>
          <p:nvPr>
            <p:ph type="sldNum" sz="quarter" idx="4"/>
          </p:nvPr>
        </p:nvSpPr>
        <p:spPr/>
        <p:txBody>
          <a:bodyPr/>
          <a:lstStyle/>
          <a:p>
            <a:fld id="{B5387B5B-A4DF-467A-8FE4-AF2DB400330E}"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00" y="1066800"/>
            <a:ext cx="6324600" cy="762000"/>
          </a:xfrm>
          <a:noFill/>
        </p:spPr>
        <p:txBody>
          <a:bodyPr lIns="92075" tIns="46038" rIns="92075" bIns="46038">
            <a:normAutofit/>
          </a:bodyPr>
          <a:lstStyle/>
          <a:p>
            <a:r>
              <a:rPr lang="en-US" i="1" dirty="0" smtClean="0">
                <a:solidFill>
                  <a:schemeClr val="tx1"/>
                </a:solidFill>
              </a:rPr>
              <a:t>B.  Risk (continued)</a:t>
            </a:r>
          </a:p>
        </p:txBody>
      </p:sp>
      <p:sp>
        <p:nvSpPr>
          <p:cNvPr id="35849" name="Rectangle 9"/>
          <p:cNvSpPr>
            <a:spLocks noGrp="1" noChangeArrowheads="1"/>
          </p:cNvSpPr>
          <p:nvPr>
            <p:ph idx="1"/>
          </p:nvPr>
        </p:nvSpPr>
        <p:spPr>
          <a:xfrm>
            <a:off x="685800" y="3886200"/>
            <a:ext cx="7772400" cy="2362200"/>
          </a:xfrm>
          <a:noFill/>
        </p:spPr>
        <p:txBody>
          <a:bodyPr lIns="92075" tIns="46038" rIns="92075" bIns="46038"/>
          <a:lstStyle/>
          <a:p>
            <a:pPr lvl="1">
              <a:buFontTx/>
              <a:buNone/>
            </a:pPr>
            <a:r>
              <a:rPr lang="en-US" sz="2400" smtClean="0">
                <a:latin typeface="Symbol" pitchFamily="18" charset="2"/>
              </a:rPr>
              <a:t>s =	</a:t>
            </a:r>
            <a:r>
              <a:rPr lang="en-US" sz="2400" smtClean="0"/>
              <a:t>(-30 - 14.1) (.03) + (-20 - 14) (.06)</a:t>
            </a:r>
            <a:br>
              <a:rPr lang="en-US" sz="2400" smtClean="0"/>
            </a:br>
            <a:r>
              <a:rPr lang="en-US" sz="2400" smtClean="0"/>
              <a:t>		+ (10 - 14.1)</a:t>
            </a:r>
            <a:r>
              <a:rPr lang="en-US" sz="2400" baseline="30000" smtClean="0"/>
              <a:t>2</a:t>
            </a:r>
            <a:r>
              <a:rPr lang="en-US" sz="2400" smtClean="0"/>
              <a:t>(.08) + (0 - 14.1)</a:t>
            </a:r>
            <a:r>
              <a:rPr lang="en-US" sz="2400" baseline="30000" smtClean="0"/>
              <a:t>2</a:t>
            </a:r>
            <a:r>
              <a:rPr lang="en-US" sz="2400" smtClean="0"/>
              <a:t>(.15)</a:t>
            </a:r>
            <a:br>
              <a:rPr lang="en-US" sz="2400" smtClean="0"/>
            </a:br>
            <a:r>
              <a:rPr lang="en-US" sz="2400" smtClean="0"/>
              <a:t>		+ (10 -14.1)</a:t>
            </a:r>
            <a:r>
              <a:rPr lang="en-US" sz="2400" baseline="30000" smtClean="0"/>
              <a:t>2</a:t>
            </a:r>
            <a:r>
              <a:rPr lang="en-US" sz="2400" smtClean="0"/>
              <a:t>(.18) + (20 - 14.1)</a:t>
            </a:r>
            <a:r>
              <a:rPr lang="en-US" sz="2400" baseline="30000" smtClean="0"/>
              <a:t>2</a:t>
            </a:r>
            <a:r>
              <a:rPr lang="en-US" sz="2400" smtClean="0"/>
              <a:t>(.20)</a:t>
            </a:r>
            <a:br>
              <a:rPr lang="en-US" sz="2400" smtClean="0"/>
            </a:br>
            <a:r>
              <a:rPr lang="en-US" sz="2400" smtClean="0"/>
              <a:t>		+ (30 - 14.1 )</a:t>
            </a:r>
            <a:r>
              <a:rPr lang="en-US" sz="2400" baseline="30000" smtClean="0"/>
              <a:t>2</a:t>
            </a:r>
            <a:r>
              <a:rPr lang="en-US" sz="2400" smtClean="0"/>
              <a:t>(.13) + (40 - 14.1)</a:t>
            </a:r>
            <a:r>
              <a:rPr lang="en-US" sz="2400" baseline="30000" smtClean="0"/>
              <a:t>2</a:t>
            </a:r>
            <a:r>
              <a:rPr lang="en-US" sz="2400" smtClean="0"/>
              <a:t>(.12)</a:t>
            </a:r>
            <a:br>
              <a:rPr lang="en-US" sz="2400" smtClean="0"/>
            </a:br>
            <a:r>
              <a:rPr lang="en-US" sz="2400" smtClean="0"/>
              <a:t>		+ (50 - 14.1)</a:t>
            </a:r>
            <a:r>
              <a:rPr lang="en-US" sz="2400" baseline="30000" smtClean="0"/>
              <a:t>2</a:t>
            </a:r>
            <a:r>
              <a:rPr lang="en-US" sz="2400" smtClean="0"/>
              <a:t>(.05)</a:t>
            </a:r>
          </a:p>
        </p:txBody>
      </p:sp>
      <p:sp>
        <p:nvSpPr>
          <p:cNvPr id="19459" name="Rectangle 3"/>
          <p:cNvSpPr>
            <a:spLocks noChangeArrowheads="1"/>
          </p:cNvSpPr>
          <p:nvPr/>
        </p:nvSpPr>
        <p:spPr bwMode="auto">
          <a:xfrm>
            <a:off x="754063" y="4129088"/>
            <a:ext cx="7637462" cy="2227262"/>
          </a:xfrm>
          <a:prstGeom prst="rect">
            <a:avLst/>
          </a:prstGeom>
          <a:noFill/>
          <a:ln w="9525">
            <a:noFill/>
            <a:miter lim="800000"/>
            <a:headEnd/>
            <a:tailEnd/>
          </a:ln>
        </p:spPr>
        <p:txBody>
          <a:bodyPr wrap="none" anchor="ctr"/>
          <a:lstStyle/>
          <a:p>
            <a:endParaRPr lang="en-US"/>
          </a:p>
        </p:txBody>
      </p:sp>
      <p:grpSp>
        <p:nvGrpSpPr>
          <p:cNvPr id="2" name="Group 4"/>
          <p:cNvGrpSpPr>
            <a:grpSpLocks/>
          </p:cNvGrpSpPr>
          <p:nvPr/>
        </p:nvGrpSpPr>
        <p:grpSpPr bwMode="auto">
          <a:xfrm>
            <a:off x="1101725" y="2620963"/>
            <a:ext cx="6942138" cy="1082675"/>
            <a:chOff x="694" y="1651"/>
            <a:chExt cx="4373" cy="682"/>
          </a:xfrm>
        </p:grpSpPr>
        <p:sp>
          <p:nvSpPr>
            <p:cNvPr id="19465" name="Rectangle 5"/>
            <p:cNvSpPr>
              <a:spLocks noChangeArrowheads="1"/>
            </p:cNvSpPr>
            <p:nvPr/>
          </p:nvSpPr>
          <p:spPr bwMode="auto">
            <a:xfrm>
              <a:off x="694" y="1651"/>
              <a:ext cx="4373" cy="634"/>
            </a:xfrm>
            <a:prstGeom prst="rect">
              <a:avLst/>
            </a:prstGeom>
            <a:noFill/>
            <a:ln w="9525">
              <a:noFill/>
              <a:miter lim="800000"/>
              <a:headEnd/>
              <a:tailEnd/>
            </a:ln>
          </p:spPr>
          <p:txBody>
            <a:bodyPr wrap="none" lIns="92075" tIns="46038" rIns="92075" bIns="46038">
              <a:spAutoFit/>
            </a:bodyPr>
            <a:lstStyle/>
            <a:p>
              <a:pPr lvl="1">
                <a:spcBef>
                  <a:spcPct val="20000"/>
                </a:spcBef>
              </a:pPr>
              <a:r>
                <a:rPr lang="en-US" sz="6000">
                  <a:latin typeface="Symbol" pitchFamily="18" charset="2"/>
                </a:rPr>
                <a:t>s</a:t>
              </a:r>
              <a:r>
                <a:rPr lang="en-US" sz="6000" baseline="30000">
                  <a:latin typeface="Symbol" pitchFamily="18" charset="2"/>
                </a:rPr>
                <a:t>2</a:t>
              </a:r>
              <a:r>
                <a:rPr lang="en-US" sz="6000"/>
                <a:t> = </a:t>
              </a:r>
              <a:r>
                <a:rPr lang="en-US" sz="6000">
                  <a:latin typeface="Symbol" pitchFamily="18" charset="2"/>
                </a:rPr>
                <a:t>S</a:t>
              </a:r>
              <a:r>
                <a:rPr lang="en-US" sz="6000"/>
                <a:t> ((R</a:t>
              </a:r>
              <a:r>
                <a:rPr lang="en-US" sz="6000" baseline="-25000"/>
                <a:t>i</a:t>
              </a:r>
              <a:r>
                <a:rPr lang="en-US" sz="6000"/>
                <a:t> - EV)</a:t>
              </a:r>
              <a:r>
                <a:rPr lang="en-US" sz="6000" baseline="30000">
                  <a:latin typeface="Symbol" pitchFamily="18" charset="2"/>
                </a:rPr>
                <a:t>2</a:t>
              </a:r>
              <a:r>
                <a:rPr lang="en-US" sz="6000"/>
                <a:t>)P</a:t>
              </a:r>
              <a:r>
                <a:rPr lang="en-US" sz="6000" baseline="-25000"/>
                <a:t>i</a:t>
              </a:r>
            </a:p>
          </p:txBody>
        </p:sp>
        <p:sp>
          <p:nvSpPr>
            <p:cNvPr id="19466" name="Rectangle 6"/>
            <p:cNvSpPr>
              <a:spLocks noChangeArrowheads="1"/>
            </p:cNvSpPr>
            <p:nvPr/>
          </p:nvSpPr>
          <p:spPr bwMode="auto">
            <a:xfrm>
              <a:off x="2102" y="1727"/>
              <a:ext cx="116" cy="212"/>
            </a:xfrm>
            <a:prstGeom prst="rect">
              <a:avLst/>
            </a:prstGeom>
            <a:noFill/>
            <a:ln w="9525">
              <a:noFill/>
              <a:miter lim="800000"/>
              <a:headEnd/>
              <a:tailEnd/>
            </a:ln>
          </p:spPr>
          <p:txBody>
            <a:bodyPr wrap="none" lIns="92075" tIns="46038" rIns="92075" bIns="46038">
              <a:spAutoFit/>
            </a:bodyPr>
            <a:lstStyle/>
            <a:p>
              <a:endParaRPr lang="en-US" sz="1600"/>
            </a:p>
          </p:txBody>
        </p:sp>
        <p:sp>
          <p:nvSpPr>
            <p:cNvPr id="19467" name="Rectangle 7"/>
            <p:cNvSpPr>
              <a:spLocks noChangeArrowheads="1"/>
            </p:cNvSpPr>
            <p:nvPr/>
          </p:nvSpPr>
          <p:spPr bwMode="auto">
            <a:xfrm>
              <a:off x="2006" y="2083"/>
              <a:ext cx="116" cy="250"/>
            </a:xfrm>
            <a:prstGeom prst="rect">
              <a:avLst/>
            </a:prstGeom>
            <a:noFill/>
            <a:ln w="9525">
              <a:noFill/>
              <a:miter lim="800000"/>
              <a:headEnd/>
              <a:tailEnd/>
            </a:ln>
          </p:spPr>
          <p:txBody>
            <a:bodyPr wrap="none" lIns="92075" tIns="46038" rIns="92075" bIns="46038">
              <a:spAutoFit/>
            </a:bodyPr>
            <a:lstStyle/>
            <a:p>
              <a:endParaRPr lang="en-US" sz="2000"/>
            </a:p>
          </p:txBody>
        </p:sp>
      </p:grpSp>
      <p:sp>
        <p:nvSpPr>
          <p:cNvPr id="19461" name="Rectangle 8"/>
          <p:cNvSpPr>
            <a:spLocks noChangeArrowheads="1"/>
          </p:cNvSpPr>
          <p:nvPr/>
        </p:nvSpPr>
        <p:spPr bwMode="auto">
          <a:xfrm>
            <a:off x="927100" y="1951038"/>
            <a:ext cx="3644900" cy="579437"/>
          </a:xfrm>
          <a:prstGeom prst="rect">
            <a:avLst/>
          </a:prstGeom>
          <a:noFill/>
          <a:ln w="9525">
            <a:noFill/>
            <a:miter lim="800000"/>
            <a:headEnd/>
            <a:tailEnd/>
          </a:ln>
        </p:spPr>
        <p:txBody>
          <a:bodyPr wrap="none" lIns="92075" tIns="46038" rIns="92075" bIns="46038">
            <a:spAutoFit/>
          </a:bodyPr>
          <a:lstStyle/>
          <a:p>
            <a:pPr>
              <a:spcBef>
                <a:spcPct val="20000"/>
              </a:spcBef>
              <a:buClr>
                <a:schemeClr val="tx2"/>
              </a:buClr>
              <a:buSzPct val="75000"/>
              <a:buFont typeface="Monotype Sorts" pitchFamily="2" charset="2"/>
              <a:buChar char="n"/>
            </a:pPr>
            <a:r>
              <a:rPr lang="en-US" sz="3200"/>
              <a:t>1.  Calculating Risk</a:t>
            </a:r>
          </a:p>
        </p:txBody>
      </p:sp>
      <p:sp>
        <p:nvSpPr>
          <p:cNvPr id="19463" name="Text Box 10"/>
          <p:cNvSpPr txBox="1">
            <a:spLocks noChangeArrowheads="1"/>
          </p:cNvSpPr>
          <p:nvPr/>
        </p:nvSpPr>
        <p:spPr bwMode="auto">
          <a:xfrm>
            <a:off x="3260725" y="2479675"/>
            <a:ext cx="336550" cy="457200"/>
          </a:xfrm>
          <a:prstGeom prst="rect">
            <a:avLst/>
          </a:prstGeom>
          <a:noFill/>
          <a:ln w="12700">
            <a:noFill/>
            <a:miter lim="800000"/>
            <a:headEnd type="none" w="sm" len="sm"/>
            <a:tailEnd type="none" w="sm" len="sm"/>
          </a:ln>
        </p:spPr>
        <p:txBody>
          <a:bodyPr wrap="none">
            <a:spAutoFit/>
          </a:bodyPr>
          <a:lstStyle/>
          <a:p>
            <a:r>
              <a:rPr lang="en-US"/>
              <a:t>n</a:t>
            </a:r>
          </a:p>
        </p:txBody>
      </p:sp>
      <p:sp>
        <p:nvSpPr>
          <p:cNvPr id="19464" name="Text Box 11"/>
          <p:cNvSpPr txBox="1">
            <a:spLocks noChangeArrowheads="1"/>
          </p:cNvSpPr>
          <p:nvPr/>
        </p:nvSpPr>
        <p:spPr bwMode="auto">
          <a:xfrm>
            <a:off x="3108325" y="3317875"/>
            <a:ext cx="592138" cy="457200"/>
          </a:xfrm>
          <a:prstGeom prst="rect">
            <a:avLst/>
          </a:prstGeom>
          <a:noFill/>
          <a:ln w="12700">
            <a:noFill/>
            <a:miter lim="800000"/>
            <a:headEnd type="none" w="sm" len="sm"/>
            <a:tailEnd type="none" w="sm" len="sm"/>
          </a:ln>
        </p:spPr>
        <p:txBody>
          <a:bodyPr wrap="none">
            <a:spAutoFit/>
          </a:bodyPr>
          <a:lstStyle/>
          <a:p>
            <a:r>
              <a:rPr lang="en-US"/>
              <a:t>i=1</a:t>
            </a:r>
          </a:p>
        </p:txBody>
      </p:sp>
      <p:sp>
        <p:nvSpPr>
          <p:cNvPr id="3" name="Date Placeholder 2"/>
          <p:cNvSpPr>
            <a:spLocks noGrp="1"/>
          </p:cNvSpPr>
          <p:nvPr>
            <p:ph type="dt" sz="half" idx="2"/>
          </p:nvPr>
        </p:nvSpPr>
        <p:spPr/>
        <p:txBody>
          <a:bodyPr/>
          <a:lstStyle/>
          <a:p>
            <a:fld id="{664E2C8D-F6AC-4C38-A755-4024A1DE593E}" type="datetime1">
              <a:rPr lang="en-US" smtClean="0"/>
              <a:t>8/5/2015</a:t>
            </a:fld>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849">
                                            <p:txEl>
                                              <p:pRg st="0" end="0"/>
                                            </p:txEl>
                                          </p:spTgt>
                                        </p:tgtEl>
                                        <p:attrNameLst>
                                          <p:attrName>style.visibility</p:attrName>
                                        </p:attrNameLst>
                                      </p:cBhvr>
                                      <p:to>
                                        <p:strVal val="visible"/>
                                      </p:to>
                                    </p:set>
                                    <p:animEffect transition="in" filter="dissolve">
                                      <p:cBhvr>
                                        <p:cTn id="7" dur="500"/>
                                        <p:tgtEl>
                                          <p:spTgt spid="358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514600" y="1219200"/>
            <a:ext cx="6324600" cy="762000"/>
          </a:xfrm>
          <a:noFill/>
        </p:spPr>
        <p:txBody>
          <a:bodyPr lIns="92075" tIns="46038" rIns="92075" bIns="46038"/>
          <a:lstStyle/>
          <a:p>
            <a:r>
              <a:rPr lang="en-US" i="1" smtClean="0">
                <a:solidFill>
                  <a:schemeClr val="tx1"/>
                </a:solidFill>
              </a:rPr>
              <a:t>B.  Risk (continued)</a:t>
            </a:r>
          </a:p>
        </p:txBody>
      </p:sp>
      <p:sp>
        <p:nvSpPr>
          <p:cNvPr id="37891" name="Rectangle 3"/>
          <p:cNvSpPr>
            <a:spLocks noGrp="1" noChangeArrowheads="1"/>
          </p:cNvSpPr>
          <p:nvPr>
            <p:ph type="body" idx="1"/>
          </p:nvPr>
        </p:nvSpPr>
        <p:spPr>
          <a:xfrm>
            <a:off x="1371600" y="2209800"/>
            <a:ext cx="7620000" cy="4267200"/>
          </a:xfrm>
          <a:noFill/>
        </p:spPr>
        <p:txBody>
          <a:bodyPr lIns="92075" tIns="46038" rIns="92075" bIns="46038"/>
          <a:lstStyle/>
          <a:p>
            <a:r>
              <a:rPr lang="en-US" smtClean="0"/>
              <a:t>2.  Sources of Risk</a:t>
            </a:r>
          </a:p>
          <a:p>
            <a:pPr lvl="1"/>
            <a:r>
              <a:rPr lang="en-US" smtClean="0"/>
              <a:t>a.  Business Risk</a:t>
            </a:r>
          </a:p>
          <a:p>
            <a:pPr lvl="1"/>
            <a:r>
              <a:rPr lang="en-US" smtClean="0"/>
              <a:t>b.  Financial Risk</a:t>
            </a:r>
          </a:p>
          <a:p>
            <a:pPr lvl="1"/>
            <a:r>
              <a:rPr lang="en-US" smtClean="0"/>
              <a:t>c.  Purchasing Power Risk</a:t>
            </a:r>
          </a:p>
          <a:p>
            <a:pPr lvl="1"/>
            <a:r>
              <a:rPr lang="en-US" smtClean="0"/>
              <a:t>d.  Interest Rate Risk</a:t>
            </a:r>
          </a:p>
          <a:p>
            <a:pPr lvl="1"/>
            <a:r>
              <a:rPr lang="en-US" smtClean="0"/>
              <a:t>e.  Liquidity Risk</a:t>
            </a:r>
          </a:p>
          <a:p>
            <a:pPr lvl="1"/>
            <a:r>
              <a:rPr lang="en-US" smtClean="0"/>
              <a:t>f.  Market Risk</a:t>
            </a:r>
          </a:p>
        </p:txBody>
      </p:sp>
      <p:sp>
        <p:nvSpPr>
          <p:cNvPr id="2" name="Date Placeholder 1"/>
          <p:cNvSpPr>
            <a:spLocks noGrp="1"/>
          </p:cNvSpPr>
          <p:nvPr>
            <p:ph type="dt" sz="half" idx="2"/>
          </p:nvPr>
        </p:nvSpPr>
        <p:spPr/>
        <p:txBody>
          <a:bodyPr/>
          <a:lstStyle/>
          <a:p>
            <a:fld id="{40173BA0-6B96-4F51-BD80-D4E910E31F18}" type="datetime1">
              <a:rPr lang="en-US" smtClean="0"/>
              <a:t>8/5/2015</a:t>
            </a:fld>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dissolve">
                                      <p:cBhvr>
                                        <p:cTn id="7" dur="500"/>
                                        <p:tgtEl>
                                          <p:spTgt spid="37891">
                                            <p:txEl>
                                              <p:pRg st="0" end="0"/>
                                            </p:txEl>
                                          </p:spTgt>
                                        </p:tgtEl>
                                      </p:cBhvr>
                                    </p:animEffect>
                                  </p:childTnLst>
                                  <p:subTnLst>
                                    <p:animClr clrSpc="rgb" dir="cw">
                                      <p:cBhvr override="childStyle">
                                        <p:cTn dur="1" fill="hold" display="0" masterRel="nextClick" afterEffect="1"/>
                                        <p:tgtEl>
                                          <p:spTgt spid="37891">
                                            <p:txEl>
                                              <p:pRg st="0" end="0"/>
                                            </p:txEl>
                                          </p:spTgt>
                                        </p:tgtEl>
                                        <p:attrNameLst>
                                          <p:attrName>ppt_c</p:attrName>
                                        </p:attrNameLst>
                                      </p:cBhvr>
                                      <p:to>
                                        <a:srgbClr val="919191"/>
                                      </p:to>
                                    </p:animClr>
                                  </p:subTnLst>
                                </p:cTn>
                              </p:par>
                              <p:par>
                                <p:cTn id="8" presetID="9" presetClass="entr" presetSubtype="0" fill="hold" grpId="0" nodeType="withEffect">
                                  <p:stCondLst>
                                    <p:cond delay="0"/>
                                  </p:stCondLst>
                                  <p:childTnLst>
                                    <p:set>
                                      <p:cBhvr>
                                        <p:cTn id="9" dur="1" fill="hold">
                                          <p:stCondLst>
                                            <p:cond delay="0"/>
                                          </p:stCondLst>
                                        </p:cTn>
                                        <p:tgtEl>
                                          <p:spTgt spid="37891">
                                            <p:txEl>
                                              <p:pRg st="1" end="1"/>
                                            </p:txEl>
                                          </p:spTgt>
                                        </p:tgtEl>
                                        <p:attrNameLst>
                                          <p:attrName>style.visibility</p:attrName>
                                        </p:attrNameLst>
                                      </p:cBhvr>
                                      <p:to>
                                        <p:strVal val="visible"/>
                                      </p:to>
                                    </p:set>
                                    <p:animEffect transition="in" filter="dissolve">
                                      <p:cBhvr>
                                        <p:cTn id="10" dur="500"/>
                                        <p:tgtEl>
                                          <p:spTgt spid="37891">
                                            <p:txEl>
                                              <p:pRg st="1" end="1"/>
                                            </p:txEl>
                                          </p:spTgt>
                                        </p:tgtEl>
                                      </p:cBhvr>
                                    </p:animEffect>
                                  </p:childTnLst>
                                  <p:subTnLst>
                                    <p:animClr clrSpc="rgb" dir="cw">
                                      <p:cBhvr override="childStyle">
                                        <p:cTn dur="1" fill="hold" display="0" masterRel="nextClick" afterEffect="1"/>
                                        <p:tgtEl>
                                          <p:spTgt spid="37891">
                                            <p:txEl>
                                              <p:pRg st="1" end="1"/>
                                            </p:txEl>
                                          </p:spTgt>
                                        </p:tgtEl>
                                        <p:attrNameLst>
                                          <p:attrName>ppt_c</p:attrName>
                                        </p:attrNameLst>
                                      </p:cBhvr>
                                      <p:to>
                                        <a:srgbClr val="919191"/>
                                      </p:to>
                                    </p:animClr>
                                  </p:subTnLst>
                                </p:cTn>
                              </p:par>
                              <p:par>
                                <p:cTn id="11" presetID="9" presetClass="entr" presetSubtype="0" fill="hold" grpId="0" nodeType="withEffect">
                                  <p:stCondLst>
                                    <p:cond delay="0"/>
                                  </p:stCondLst>
                                  <p:childTnLst>
                                    <p:set>
                                      <p:cBhvr>
                                        <p:cTn id="12" dur="1" fill="hold">
                                          <p:stCondLst>
                                            <p:cond delay="0"/>
                                          </p:stCondLst>
                                        </p:cTn>
                                        <p:tgtEl>
                                          <p:spTgt spid="37891">
                                            <p:txEl>
                                              <p:pRg st="2" end="2"/>
                                            </p:txEl>
                                          </p:spTgt>
                                        </p:tgtEl>
                                        <p:attrNameLst>
                                          <p:attrName>style.visibility</p:attrName>
                                        </p:attrNameLst>
                                      </p:cBhvr>
                                      <p:to>
                                        <p:strVal val="visible"/>
                                      </p:to>
                                    </p:set>
                                    <p:animEffect transition="in" filter="dissolve">
                                      <p:cBhvr>
                                        <p:cTn id="13" dur="500"/>
                                        <p:tgtEl>
                                          <p:spTgt spid="37891">
                                            <p:txEl>
                                              <p:pRg st="2" end="2"/>
                                            </p:txEl>
                                          </p:spTgt>
                                        </p:tgtEl>
                                      </p:cBhvr>
                                    </p:animEffect>
                                  </p:childTnLst>
                                  <p:subTnLst>
                                    <p:animClr clrSpc="rgb" dir="cw">
                                      <p:cBhvr override="childStyle">
                                        <p:cTn dur="1" fill="hold" display="0" masterRel="nextClick" afterEffect="1"/>
                                        <p:tgtEl>
                                          <p:spTgt spid="37891">
                                            <p:txEl>
                                              <p:pRg st="2" end="2"/>
                                            </p:txEl>
                                          </p:spTgt>
                                        </p:tgtEl>
                                        <p:attrNameLst>
                                          <p:attrName>ppt_c</p:attrName>
                                        </p:attrNameLst>
                                      </p:cBhvr>
                                      <p:to>
                                        <a:srgbClr val="919191"/>
                                      </p:to>
                                    </p:animClr>
                                  </p:subTnLst>
                                </p:cTn>
                              </p:par>
                              <p:par>
                                <p:cTn id="14" presetID="9" presetClass="entr" presetSubtype="0" fill="hold" grpId="0" nodeType="withEffect">
                                  <p:stCondLst>
                                    <p:cond delay="0"/>
                                  </p:stCondLst>
                                  <p:childTnLst>
                                    <p:set>
                                      <p:cBhvr>
                                        <p:cTn id="15" dur="1" fill="hold">
                                          <p:stCondLst>
                                            <p:cond delay="0"/>
                                          </p:stCondLst>
                                        </p:cTn>
                                        <p:tgtEl>
                                          <p:spTgt spid="37891">
                                            <p:txEl>
                                              <p:pRg st="3" end="3"/>
                                            </p:txEl>
                                          </p:spTgt>
                                        </p:tgtEl>
                                        <p:attrNameLst>
                                          <p:attrName>style.visibility</p:attrName>
                                        </p:attrNameLst>
                                      </p:cBhvr>
                                      <p:to>
                                        <p:strVal val="visible"/>
                                      </p:to>
                                    </p:set>
                                    <p:animEffect transition="in" filter="dissolve">
                                      <p:cBhvr>
                                        <p:cTn id="16" dur="500"/>
                                        <p:tgtEl>
                                          <p:spTgt spid="37891">
                                            <p:txEl>
                                              <p:pRg st="3" end="3"/>
                                            </p:txEl>
                                          </p:spTgt>
                                        </p:tgtEl>
                                      </p:cBhvr>
                                    </p:animEffect>
                                  </p:childTnLst>
                                  <p:subTnLst>
                                    <p:animClr clrSpc="rgb" dir="cw">
                                      <p:cBhvr override="childStyle">
                                        <p:cTn dur="1" fill="hold" display="0" masterRel="nextClick" afterEffect="1"/>
                                        <p:tgtEl>
                                          <p:spTgt spid="37891">
                                            <p:txEl>
                                              <p:pRg st="3" end="3"/>
                                            </p:txEl>
                                          </p:spTgt>
                                        </p:tgtEl>
                                        <p:attrNameLst>
                                          <p:attrName>ppt_c</p:attrName>
                                        </p:attrNameLst>
                                      </p:cBhvr>
                                      <p:to>
                                        <a:srgbClr val="919191"/>
                                      </p:to>
                                    </p:animClr>
                                  </p:subTnLst>
                                </p:cTn>
                              </p:par>
                              <p:par>
                                <p:cTn id="17" presetID="9" presetClass="entr" presetSubtype="0" fill="hold" grpId="0" nodeType="withEffect">
                                  <p:stCondLst>
                                    <p:cond delay="0"/>
                                  </p:stCondLst>
                                  <p:childTnLst>
                                    <p:set>
                                      <p:cBhvr>
                                        <p:cTn id="18" dur="1" fill="hold">
                                          <p:stCondLst>
                                            <p:cond delay="0"/>
                                          </p:stCondLst>
                                        </p:cTn>
                                        <p:tgtEl>
                                          <p:spTgt spid="37891">
                                            <p:txEl>
                                              <p:pRg st="4" end="4"/>
                                            </p:txEl>
                                          </p:spTgt>
                                        </p:tgtEl>
                                        <p:attrNameLst>
                                          <p:attrName>style.visibility</p:attrName>
                                        </p:attrNameLst>
                                      </p:cBhvr>
                                      <p:to>
                                        <p:strVal val="visible"/>
                                      </p:to>
                                    </p:set>
                                    <p:animEffect transition="in" filter="dissolve">
                                      <p:cBhvr>
                                        <p:cTn id="19" dur="500"/>
                                        <p:tgtEl>
                                          <p:spTgt spid="37891">
                                            <p:txEl>
                                              <p:pRg st="4" end="4"/>
                                            </p:txEl>
                                          </p:spTgt>
                                        </p:tgtEl>
                                      </p:cBhvr>
                                    </p:animEffect>
                                  </p:childTnLst>
                                  <p:subTnLst>
                                    <p:animClr clrSpc="rgb" dir="cw">
                                      <p:cBhvr override="childStyle">
                                        <p:cTn dur="1" fill="hold" display="0" masterRel="nextClick" afterEffect="1"/>
                                        <p:tgtEl>
                                          <p:spTgt spid="37891">
                                            <p:txEl>
                                              <p:pRg st="4" end="4"/>
                                            </p:txEl>
                                          </p:spTgt>
                                        </p:tgtEl>
                                        <p:attrNameLst>
                                          <p:attrName>ppt_c</p:attrName>
                                        </p:attrNameLst>
                                      </p:cBhvr>
                                      <p:to>
                                        <a:srgbClr val="919191"/>
                                      </p:to>
                                    </p:animClr>
                                  </p:subTnLst>
                                </p:cTn>
                              </p:par>
                              <p:par>
                                <p:cTn id="20" presetID="9" presetClass="entr" presetSubtype="0" fill="hold" grpId="0" nodeType="withEffect">
                                  <p:stCondLst>
                                    <p:cond delay="0"/>
                                  </p:stCondLst>
                                  <p:childTnLst>
                                    <p:set>
                                      <p:cBhvr>
                                        <p:cTn id="21" dur="1" fill="hold">
                                          <p:stCondLst>
                                            <p:cond delay="0"/>
                                          </p:stCondLst>
                                        </p:cTn>
                                        <p:tgtEl>
                                          <p:spTgt spid="37891">
                                            <p:txEl>
                                              <p:pRg st="5" end="5"/>
                                            </p:txEl>
                                          </p:spTgt>
                                        </p:tgtEl>
                                        <p:attrNameLst>
                                          <p:attrName>style.visibility</p:attrName>
                                        </p:attrNameLst>
                                      </p:cBhvr>
                                      <p:to>
                                        <p:strVal val="visible"/>
                                      </p:to>
                                    </p:set>
                                    <p:animEffect transition="in" filter="dissolve">
                                      <p:cBhvr>
                                        <p:cTn id="22" dur="500"/>
                                        <p:tgtEl>
                                          <p:spTgt spid="37891">
                                            <p:txEl>
                                              <p:pRg st="5" end="5"/>
                                            </p:txEl>
                                          </p:spTgt>
                                        </p:tgtEl>
                                      </p:cBhvr>
                                    </p:animEffect>
                                  </p:childTnLst>
                                  <p:subTnLst>
                                    <p:animClr clrSpc="rgb" dir="cw">
                                      <p:cBhvr override="childStyle">
                                        <p:cTn dur="1" fill="hold" display="0" masterRel="nextClick" afterEffect="1"/>
                                        <p:tgtEl>
                                          <p:spTgt spid="37891">
                                            <p:txEl>
                                              <p:pRg st="5" end="5"/>
                                            </p:txEl>
                                          </p:spTgt>
                                        </p:tgtEl>
                                        <p:attrNameLst>
                                          <p:attrName>ppt_c</p:attrName>
                                        </p:attrNameLst>
                                      </p:cBhvr>
                                      <p:to>
                                        <a:srgbClr val="919191"/>
                                      </p:to>
                                    </p:animClr>
                                  </p:subTnLst>
                                </p:cTn>
                              </p:par>
                              <p:par>
                                <p:cTn id="23" presetID="9" presetClass="entr" presetSubtype="0" fill="hold" grpId="0" nodeType="withEffect">
                                  <p:stCondLst>
                                    <p:cond delay="0"/>
                                  </p:stCondLst>
                                  <p:childTnLst>
                                    <p:set>
                                      <p:cBhvr>
                                        <p:cTn id="24" dur="1" fill="hold">
                                          <p:stCondLst>
                                            <p:cond delay="0"/>
                                          </p:stCondLst>
                                        </p:cTn>
                                        <p:tgtEl>
                                          <p:spTgt spid="37891">
                                            <p:txEl>
                                              <p:pRg st="6" end="6"/>
                                            </p:txEl>
                                          </p:spTgt>
                                        </p:tgtEl>
                                        <p:attrNameLst>
                                          <p:attrName>style.visibility</p:attrName>
                                        </p:attrNameLst>
                                      </p:cBhvr>
                                      <p:to>
                                        <p:strVal val="visible"/>
                                      </p:to>
                                    </p:set>
                                    <p:animEffect transition="in" filter="dissolve">
                                      <p:cBhvr>
                                        <p:cTn id="25" dur="500"/>
                                        <p:tgtEl>
                                          <p:spTgt spid="37891">
                                            <p:txEl>
                                              <p:pRg st="6" end="6"/>
                                            </p:txEl>
                                          </p:spTgt>
                                        </p:tgtEl>
                                      </p:cBhvr>
                                    </p:animEffect>
                                  </p:childTnLst>
                                  <p:subTnLst>
                                    <p:animClr clrSpc="rgb" dir="cw">
                                      <p:cBhvr override="childStyle">
                                        <p:cTn dur="1" fill="hold" display="0" masterRel="nextClick" afterEffect="1"/>
                                        <p:tgtEl>
                                          <p:spTgt spid="37891">
                                            <p:txEl>
                                              <p:pRg st="6" end="6"/>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762000" y="2590800"/>
            <a:ext cx="7696200" cy="1447800"/>
          </a:xfrm>
          <a:prstGeom prst="rect">
            <a:avLst/>
          </a:prstGeom>
          <a:solidFill>
            <a:srgbClr val="FFFFFF">
              <a:alpha val="80000"/>
            </a:srgbClr>
          </a:solidFill>
        </p:spPr>
        <p:txBody>
          <a:bodyPr lIns="92075" tIns="46038" rIns="92075" bIns="46038"/>
          <a:lstStyle/>
          <a:p>
            <a:pPr marL="342900" marR="0" lvl="0" indent="-342900" algn="ctr" defTabSz="914400" rtl="0" eaLnBrk="0" fontAlgn="base" latinLnBrk="0" hangingPunct="0">
              <a:lnSpc>
                <a:spcPct val="100000"/>
              </a:lnSpc>
              <a:spcBef>
                <a:spcPct val="20000"/>
              </a:spcBef>
              <a:spcAft>
                <a:spcPct val="0"/>
              </a:spcAft>
              <a:buClr>
                <a:srgbClr val="000099"/>
              </a:buClr>
              <a:buSzTx/>
              <a:tabLst/>
              <a:defRPr/>
            </a:pPr>
            <a:r>
              <a:rPr kumimoji="0" lang="en-US" sz="4000" b="1" i="0" u="sng" strike="noStrike" kern="0" cap="none" spc="0" normalizeH="0" baseline="0" noProof="0" dirty="0" smtClean="0">
                <a:ln>
                  <a:noFill/>
                </a:ln>
                <a:solidFill>
                  <a:schemeClr val="tx1"/>
                </a:solidFill>
                <a:effectLst/>
                <a:uLnTx/>
                <a:uFillTx/>
                <a:latin typeface="+mn-lt"/>
                <a:ea typeface="+mn-ea"/>
                <a:cs typeface="+mn-cs"/>
              </a:rPr>
              <a:t>Topic 5</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0" fontAlgn="base" latinLnBrk="0" hangingPunct="0">
              <a:lnSpc>
                <a:spcPct val="100000"/>
              </a:lnSpc>
              <a:spcBef>
                <a:spcPct val="20000"/>
              </a:spcBef>
              <a:spcAft>
                <a:spcPct val="0"/>
              </a:spcAft>
              <a:buClr>
                <a:srgbClr val="000099"/>
              </a:buClr>
              <a:buSzTx/>
              <a:tabLst/>
              <a:defRPr/>
            </a:pPr>
            <a:r>
              <a:rPr kumimoji="0" lang="en-US" sz="3200" b="1" i="0" u="none" strike="noStrike" kern="0" cap="none" spc="0" normalizeH="0" baseline="0" noProof="0" dirty="0" smtClean="0">
                <a:ln>
                  <a:noFill/>
                </a:ln>
                <a:solidFill>
                  <a:schemeClr val="tx1"/>
                </a:solidFill>
                <a:effectLst/>
                <a:uLnTx/>
                <a:uFillTx/>
                <a:latin typeface="+mn-lt"/>
                <a:ea typeface="+mn-ea"/>
                <a:cs typeface="+mn-cs"/>
              </a:rPr>
              <a:t>I.  Measuring Risk and Return</a:t>
            </a:r>
          </a:p>
        </p:txBody>
      </p:sp>
      <p:sp>
        <p:nvSpPr>
          <p:cNvPr id="2" name="Date Placeholder 1"/>
          <p:cNvSpPr>
            <a:spLocks noGrp="1"/>
          </p:cNvSpPr>
          <p:nvPr>
            <p:ph type="dt" sz="half" idx="2"/>
          </p:nvPr>
        </p:nvSpPr>
        <p:spPr/>
        <p:txBody>
          <a:bodyPr/>
          <a:lstStyle/>
          <a:p>
            <a:fld id="{16E972E4-9211-4A2E-9879-C2BEA989F0CE}" type="datetime1">
              <a:rPr lang="en-US" smtClean="0"/>
              <a:t>8/5/2015</a:t>
            </a:fld>
            <a:endParaRPr lang="en-US" dirty="0"/>
          </a:p>
        </p:txBody>
      </p:sp>
      <p:sp>
        <p:nvSpPr>
          <p:cNvPr id="4" name="Footer Placeholder 3"/>
          <p:cNvSpPr>
            <a:spLocks noGrp="1"/>
          </p:cNvSpPr>
          <p:nvPr>
            <p:ph type="ftr" sz="quarter" idx="3"/>
          </p:nvPr>
        </p:nvSpPr>
        <p:spPr/>
        <p:txBody>
          <a:bodyPr/>
          <a:lstStyle/>
          <a:p>
            <a:r>
              <a:rPr lang="en-US" smtClean="0"/>
              <a:t>Professor James Kuhle</a:t>
            </a:r>
            <a:endParaRPr lang="en-US" dirty="0"/>
          </a:p>
        </p:txBody>
      </p:sp>
      <p:sp>
        <p:nvSpPr>
          <p:cNvPr id="5" name="Slide Number Placeholder 4"/>
          <p:cNvSpPr>
            <a:spLocks noGrp="1"/>
          </p:cNvSpPr>
          <p:nvPr>
            <p:ph type="sldNum" sz="quarter" idx="4"/>
          </p:nvPr>
        </p:nvSpPr>
        <p:spPr/>
        <p:txBody>
          <a:bodyPr/>
          <a:lstStyle/>
          <a:p>
            <a:fld id="{B5387B5B-A4DF-467A-8FE4-AF2DB400330E}" type="slidenum">
              <a:rPr lang="en-US" smtClean="0"/>
              <a:pPr/>
              <a:t>2</a:t>
            </a:fld>
            <a:endParaRPr lang="en-US" dirty="0"/>
          </a:p>
        </p:txBody>
      </p:sp>
    </p:spTree>
    <p:extLst>
      <p:ext uri="{BB962C8B-B14F-4D97-AF65-F5344CB8AC3E}">
        <p14:creationId xmlns:p14="http://schemas.microsoft.com/office/powerpoint/2010/main" val="2543180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19191"/>
                                      </p:to>
                                    </p:animClr>
                                  </p:sub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 name="Rectangle 2"/>
          <p:cNvSpPr txBox="1">
            <a:spLocks noChangeArrowheads="1"/>
          </p:cNvSpPr>
          <p:nvPr/>
        </p:nvSpPr>
        <p:spPr>
          <a:xfrm>
            <a:off x="2667000" y="914400"/>
            <a:ext cx="6324600" cy="762000"/>
          </a:xfrm>
          <a:prstGeom prst="rect">
            <a:avLst/>
          </a:prstGeom>
          <a:noFill/>
        </p:spPr>
        <p:txBody>
          <a:bodyPr lIns="92075" tIns="46038" rIns="92075" bIns="46038"/>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000" b="1" i="1" u="none" strike="noStrike" kern="0" cap="none" spc="0" normalizeH="0" baseline="0" noProof="0" smtClean="0">
                <a:ln>
                  <a:noFill/>
                </a:ln>
                <a:solidFill>
                  <a:schemeClr val="tx1"/>
                </a:solidFill>
                <a:effectLst/>
                <a:uLnTx/>
                <a:uFillTx/>
                <a:latin typeface="+mj-lt"/>
                <a:ea typeface="+mj-ea"/>
                <a:cs typeface="+mj-cs"/>
              </a:rPr>
              <a:t>B.  Risk (continued)</a:t>
            </a:r>
            <a:endParaRPr kumimoji="0" lang="en-US" sz="4000" b="1" i="1" u="none" strike="noStrike" kern="0" cap="none" spc="0" normalizeH="0" baseline="0" noProof="0" dirty="0" smtClean="0">
              <a:ln>
                <a:noFill/>
              </a:ln>
              <a:solidFill>
                <a:schemeClr val="tx1"/>
              </a:solidFill>
              <a:effectLst/>
              <a:uLnTx/>
              <a:uFillTx/>
              <a:latin typeface="+mj-lt"/>
              <a:ea typeface="+mj-ea"/>
              <a:cs typeface="+mj-cs"/>
            </a:endParaRPr>
          </a:p>
        </p:txBody>
      </p:sp>
      <p:sp>
        <p:nvSpPr>
          <p:cNvPr id="9" name="Rectangle 3"/>
          <p:cNvSpPr txBox="1">
            <a:spLocks noChangeArrowheads="1"/>
          </p:cNvSpPr>
          <p:nvPr/>
        </p:nvSpPr>
        <p:spPr>
          <a:xfrm>
            <a:off x="1219200" y="1676400"/>
            <a:ext cx="6934200" cy="4267200"/>
          </a:xfrm>
          <a:prstGeom prst="rect">
            <a:avLst/>
          </a:prstGeom>
          <a:solidFill>
            <a:srgbClr val="D2D2F4">
              <a:alpha val="69804"/>
            </a:srgbClr>
          </a:solidFill>
        </p:spPr>
        <p:txBody>
          <a:bodyPr lIns="92075" tIns="46038" rIns="92075" bIns="46038"/>
          <a:lstStyle/>
          <a:p>
            <a:pPr marL="342900" marR="0" lvl="0" indent="-342900" algn="l" defTabSz="914400" rtl="0" eaLnBrk="0" fontAlgn="base" latinLnBrk="0" hangingPunct="0">
              <a:lnSpc>
                <a:spcPct val="100000"/>
              </a:lnSpc>
              <a:spcBef>
                <a:spcPct val="20000"/>
              </a:spcBef>
              <a:spcAft>
                <a:spcPct val="0"/>
              </a:spcAft>
              <a:buClr>
                <a:srgbClr val="000099"/>
              </a:buClr>
              <a:buSzTx/>
              <a:buFontTx/>
              <a:buChar char="•"/>
              <a:tabLst/>
              <a:defRPr/>
            </a:pPr>
            <a:r>
              <a:rPr kumimoji="0" lang="en-US" sz="2800" b="1" i="0" u="none" strike="noStrike" kern="0" cap="none" spc="0" normalizeH="0" baseline="0" noProof="0" dirty="0" smtClean="0">
                <a:ln>
                  <a:noFill/>
                </a:ln>
                <a:solidFill>
                  <a:schemeClr val="tx1"/>
                </a:solidFill>
                <a:effectLst/>
                <a:uLnTx/>
                <a:uFillTx/>
                <a:latin typeface="+mn-lt"/>
                <a:ea typeface="+mn-ea"/>
                <a:cs typeface="+mn-cs"/>
              </a:rPr>
              <a:t>3.  Beta Risk</a:t>
            </a:r>
          </a:p>
          <a:p>
            <a:pPr marL="742950" marR="0" lvl="1" indent="-285750" algn="l" defTabSz="914400" rtl="0" eaLnBrk="0" fontAlgn="base" latinLnBrk="0" hangingPunct="0">
              <a:lnSpc>
                <a:spcPct val="100000"/>
              </a:lnSpc>
              <a:spcBef>
                <a:spcPct val="20000"/>
              </a:spcBef>
              <a:spcAft>
                <a:spcPct val="0"/>
              </a:spcAft>
              <a:buClr>
                <a:srgbClr val="000099"/>
              </a:buClr>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rPr>
              <a:t>a.  Calculating Beta</a:t>
            </a:r>
          </a:p>
          <a:p>
            <a:pPr marL="742950" marR="0" lvl="1" indent="-285750" algn="l" defTabSz="914400" rtl="0" eaLnBrk="0" fontAlgn="base" latinLnBrk="0" hangingPunct="0">
              <a:lnSpc>
                <a:spcPct val="100000"/>
              </a:lnSpc>
              <a:spcBef>
                <a:spcPct val="20000"/>
              </a:spcBef>
              <a:spcAft>
                <a:spcPct val="0"/>
              </a:spcAft>
              <a:buClr>
                <a:srgbClr val="000099"/>
              </a:buClr>
              <a:buSzTx/>
              <a:buFontTx/>
              <a:buNone/>
              <a:tabLst/>
              <a:defRPr/>
            </a:pPr>
            <a:r>
              <a:rPr kumimoji="0" lang="en-US" sz="2400" b="1" i="0" u="none" strike="noStrike" kern="0" cap="none" spc="0" normalizeH="0" baseline="0" noProof="0" dirty="0" smtClean="0">
                <a:ln>
                  <a:noFill/>
                </a:ln>
                <a:solidFill>
                  <a:schemeClr val="tx1"/>
                </a:solidFill>
                <a:effectLst/>
                <a:uLnTx/>
                <a:uFillTx/>
                <a:latin typeface="+mn-lt"/>
              </a:rPr>
              <a:t>Suppose we have the following data:</a:t>
            </a:r>
          </a:p>
          <a:p>
            <a:pPr marL="742950" marR="0" lvl="1" indent="-285750" algn="l" defTabSz="914400" rtl="0" eaLnBrk="0" fontAlgn="base" latinLnBrk="0" hangingPunct="0">
              <a:lnSpc>
                <a:spcPct val="100000"/>
              </a:lnSpc>
              <a:spcBef>
                <a:spcPct val="20000"/>
              </a:spcBef>
              <a:spcAft>
                <a:spcPct val="0"/>
              </a:spcAft>
              <a:buClr>
                <a:srgbClr val="000099"/>
              </a:buClr>
              <a:buSzTx/>
              <a:buFontTx/>
              <a:buNone/>
              <a:tabLst/>
              <a:defRPr/>
            </a:pPr>
            <a:r>
              <a:rPr kumimoji="0" lang="en-US" sz="2400" b="1" i="0" u="none" strike="noStrike" kern="0" cap="none" spc="0" normalizeH="0" baseline="0" noProof="0" dirty="0" smtClean="0">
                <a:ln>
                  <a:noFill/>
                </a:ln>
                <a:solidFill>
                  <a:schemeClr val="tx1"/>
                </a:solidFill>
                <a:effectLst/>
                <a:uLnTx/>
                <a:uFillTx/>
                <a:latin typeface="+mn-lt"/>
              </a:rPr>
              <a:t>	</a:t>
            </a:r>
            <a:r>
              <a:rPr kumimoji="0" lang="en-US" sz="2400" b="1" i="0" u="sng" strike="noStrike" kern="0" cap="none" spc="0" normalizeH="0" baseline="0" noProof="0" dirty="0" smtClean="0">
                <a:ln>
                  <a:noFill/>
                </a:ln>
                <a:solidFill>
                  <a:schemeClr val="tx1"/>
                </a:solidFill>
                <a:effectLst/>
                <a:uLnTx/>
                <a:uFillTx/>
                <a:latin typeface="+mn-lt"/>
              </a:rPr>
              <a:t>Year</a:t>
            </a:r>
            <a:r>
              <a:rPr kumimoji="0" lang="en-US" sz="2400" b="1" i="0" u="none" strike="noStrike" kern="0" cap="none" spc="0" normalizeH="0" baseline="0" noProof="0" dirty="0" smtClean="0">
                <a:ln>
                  <a:noFill/>
                </a:ln>
                <a:solidFill>
                  <a:schemeClr val="tx1"/>
                </a:solidFill>
                <a:effectLst/>
                <a:uLnTx/>
                <a:uFillTx/>
                <a:latin typeface="+mn-lt"/>
              </a:rPr>
              <a:t>		</a:t>
            </a:r>
            <a:r>
              <a:rPr kumimoji="0" lang="en-US" sz="2400" b="1" i="0" u="sng" strike="noStrike" kern="0" cap="none" spc="0" normalizeH="0" baseline="0" noProof="0" dirty="0" smtClean="0">
                <a:ln>
                  <a:noFill/>
                </a:ln>
                <a:solidFill>
                  <a:schemeClr val="tx1"/>
                </a:solidFill>
                <a:effectLst/>
                <a:uLnTx/>
                <a:uFillTx/>
                <a:latin typeface="+mn-lt"/>
              </a:rPr>
              <a:t>Return J</a:t>
            </a:r>
            <a:r>
              <a:rPr kumimoji="0" lang="en-US" sz="2400" b="1" i="0" u="none" strike="noStrike" kern="0" cap="none" spc="0" normalizeH="0" baseline="0" noProof="0" dirty="0" smtClean="0">
                <a:ln>
                  <a:noFill/>
                </a:ln>
                <a:solidFill>
                  <a:schemeClr val="tx1"/>
                </a:solidFill>
                <a:effectLst/>
                <a:uLnTx/>
                <a:uFillTx/>
                <a:latin typeface="+mn-lt"/>
              </a:rPr>
              <a:t>	        </a:t>
            </a:r>
            <a:r>
              <a:rPr kumimoji="0" lang="en-US" sz="2400" b="1" i="0" u="sng" strike="noStrike" kern="0" cap="none" spc="0" normalizeH="0" baseline="0" noProof="0" dirty="0" smtClean="0">
                <a:ln>
                  <a:noFill/>
                </a:ln>
                <a:solidFill>
                  <a:schemeClr val="tx1"/>
                </a:solidFill>
                <a:effectLst/>
                <a:uLnTx/>
                <a:uFillTx/>
                <a:latin typeface="+mn-lt"/>
              </a:rPr>
              <a:t>Return M</a:t>
            </a:r>
          </a:p>
          <a:p>
            <a:pPr marL="742950" marR="0" lvl="1" indent="-285750" algn="l" defTabSz="914400" rtl="0" eaLnBrk="0" fontAlgn="base" latinLnBrk="0" hangingPunct="0">
              <a:lnSpc>
                <a:spcPct val="100000"/>
              </a:lnSpc>
              <a:spcBef>
                <a:spcPct val="20000"/>
              </a:spcBef>
              <a:spcAft>
                <a:spcPct val="0"/>
              </a:spcAft>
              <a:buClr>
                <a:srgbClr val="000099"/>
              </a:buClr>
              <a:buSzTx/>
              <a:buFontTx/>
              <a:buNone/>
              <a:tabLst/>
              <a:defRPr/>
            </a:pPr>
            <a:r>
              <a:rPr kumimoji="0" lang="en-US" sz="2400" b="1" i="0" u="none" strike="noStrike" kern="0" cap="none" spc="0" normalizeH="0" baseline="0" noProof="0" dirty="0" smtClean="0">
                <a:ln>
                  <a:noFill/>
                </a:ln>
                <a:solidFill>
                  <a:schemeClr val="tx1"/>
                </a:solidFill>
                <a:effectLst/>
                <a:uLnTx/>
                <a:uFillTx/>
                <a:latin typeface="+mn-lt"/>
              </a:rPr>
              <a:t>	</a:t>
            </a:r>
            <a:r>
              <a:rPr lang="en-US" b="1" kern="0" dirty="0" smtClean="0">
                <a:latin typeface="+mn-lt"/>
              </a:rPr>
              <a:t>2007</a:t>
            </a:r>
            <a:r>
              <a:rPr kumimoji="0" lang="en-US" sz="2400" b="1" i="0" u="none" strike="noStrike" kern="0" cap="none" spc="0" normalizeH="0" baseline="0" noProof="0" dirty="0" smtClean="0">
                <a:ln>
                  <a:noFill/>
                </a:ln>
                <a:solidFill>
                  <a:schemeClr val="tx1"/>
                </a:solidFill>
                <a:effectLst/>
                <a:uLnTx/>
                <a:uFillTx/>
                <a:latin typeface="+mn-lt"/>
              </a:rPr>
              <a:t>		 38.6%		23.8%</a:t>
            </a:r>
          </a:p>
          <a:p>
            <a:pPr marL="742950" marR="0" lvl="1" indent="-285750" algn="l" defTabSz="914400" rtl="0" eaLnBrk="0" fontAlgn="base" latinLnBrk="0" hangingPunct="0">
              <a:lnSpc>
                <a:spcPct val="100000"/>
              </a:lnSpc>
              <a:spcBef>
                <a:spcPct val="20000"/>
              </a:spcBef>
              <a:spcAft>
                <a:spcPct val="0"/>
              </a:spcAft>
              <a:buClr>
                <a:srgbClr val="000099"/>
              </a:buClr>
              <a:buSzTx/>
              <a:buFontTx/>
              <a:buNone/>
              <a:tabLst/>
              <a:defRPr/>
            </a:pPr>
            <a:r>
              <a:rPr kumimoji="0" lang="en-US" sz="2400" b="1" i="0" u="none" strike="noStrike" kern="0" cap="none" spc="0" normalizeH="0" baseline="0" noProof="0" dirty="0" smtClean="0">
                <a:ln>
                  <a:noFill/>
                </a:ln>
                <a:solidFill>
                  <a:schemeClr val="tx1"/>
                </a:solidFill>
                <a:effectLst/>
                <a:uLnTx/>
                <a:uFillTx/>
                <a:latin typeface="+mn-lt"/>
              </a:rPr>
              <a:t>	</a:t>
            </a:r>
            <a:r>
              <a:rPr lang="en-US" b="1" kern="0" dirty="0" smtClean="0">
                <a:latin typeface="+mn-lt"/>
              </a:rPr>
              <a:t>2008</a:t>
            </a:r>
            <a:r>
              <a:rPr kumimoji="0" lang="en-US" sz="2400" b="1" i="0" u="none" strike="noStrike" kern="0" cap="none" spc="0" normalizeH="0" baseline="0" noProof="0" dirty="0" smtClean="0">
                <a:ln>
                  <a:noFill/>
                </a:ln>
                <a:solidFill>
                  <a:schemeClr val="tx1"/>
                </a:solidFill>
                <a:effectLst/>
                <a:uLnTx/>
                <a:uFillTx/>
                <a:latin typeface="+mn-lt"/>
              </a:rPr>
              <a:t>		-24.7%		 -7.2%</a:t>
            </a:r>
          </a:p>
          <a:p>
            <a:pPr marL="742950" marR="0" lvl="1" indent="-285750" algn="l" defTabSz="914400" rtl="0" eaLnBrk="0" fontAlgn="base" latinLnBrk="0" hangingPunct="0">
              <a:lnSpc>
                <a:spcPct val="100000"/>
              </a:lnSpc>
              <a:spcBef>
                <a:spcPct val="20000"/>
              </a:spcBef>
              <a:spcAft>
                <a:spcPct val="0"/>
              </a:spcAft>
              <a:buClr>
                <a:srgbClr val="000099"/>
              </a:buClr>
              <a:buSzTx/>
              <a:buFontTx/>
              <a:buNone/>
              <a:tabLst/>
              <a:defRPr/>
            </a:pPr>
            <a:r>
              <a:rPr kumimoji="0" lang="en-US" sz="2400" b="1" i="0" u="none" strike="noStrike" kern="0" cap="none" spc="0" normalizeH="0" baseline="0" noProof="0" dirty="0" smtClean="0">
                <a:ln>
                  <a:noFill/>
                </a:ln>
                <a:solidFill>
                  <a:schemeClr val="tx1"/>
                </a:solidFill>
                <a:effectLst/>
                <a:uLnTx/>
                <a:uFillTx/>
                <a:latin typeface="+mn-lt"/>
              </a:rPr>
              <a:t>	</a:t>
            </a:r>
            <a:r>
              <a:rPr lang="en-US" b="1" kern="0" dirty="0" smtClean="0">
                <a:latin typeface="+mn-lt"/>
              </a:rPr>
              <a:t>2009</a:t>
            </a:r>
            <a:r>
              <a:rPr kumimoji="0" lang="en-US" sz="2400" b="1" i="0" u="none" strike="noStrike" kern="0" cap="none" spc="0" normalizeH="0" baseline="0" noProof="0" dirty="0" smtClean="0">
                <a:ln>
                  <a:noFill/>
                </a:ln>
                <a:solidFill>
                  <a:schemeClr val="tx1"/>
                </a:solidFill>
                <a:effectLst/>
                <a:uLnTx/>
                <a:uFillTx/>
                <a:latin typeface="+mn-lt"/>
              </a:rPr>
              <a:t>		 12.3%		  6.6%</a:t>
            </a:r>
          </a:p>
          <a:p>
            <a:pPr marL="742950" marR="0" lvl="1" indent="-285750" algn="l" defTabSz="914400" rtl="0" eaLnBrk="0" fontAlgn="base" latinLnBrk="0" hangingPunct="0">
              <a:lnSpc>
                <a:spcPct val="100000"/>
              </a:lnSpc>
              <a:spcBef>
                <a:spcPct val="20000"/>
              </a:spcBef>
              <a:spcAft>
                <a:spcPct val="0"/>
              </a:spcAft>
              <a:buClr>
                <a:srgbClr val="000099"/>
              </a:buClr>
              <a:buSzTx/>
              <a:buFontTx/>
              <a:buNone/>
              <a:tabLst/>
              <a:defRPr/>
            </a:pPr>
            <a:r>
              <a:rPr kumimoji="0" lang="en-US" sz="2400" b="1" i="0" u="none" strike="noStrike" kern="0" cap="none" spc="0" normalizeH="0" baseline="0" noProof="0" dirty="0" smtClean="0">
                <a:ln>
                  <a:noFill/>
                </a:ln>
                <a:solidFill>
                  <a:schemeClr val="tx1"/>
                </a:solidFill>
                <a:effectLst/>
                <a:uLnTx/>
                <a:uFillTx/>
                <a:latin typeface="+mn-lt"/>
              </a:rPr>
              <a:t>	</a:t>
            </a:r>
            <a:r>
              <a:rPr lang="en-US" b="1" kern="0" dirty="0" smtClean="0">
                <a:latin typeface="+mn-lt"/>
              </a:rPr>
              <a:t>2010</a:t>
            </a:r>
            <a:r>
              <a:rPr kumimoji="0" lang="en-US" sz="2400" b="1" i="0" u="none" strike="noStrike" kern="0" cap="none" spc="0" normalizeH="0" baseline="0" noProof="0" dirty="0" smtClean="0">
                <a:ln>
                  <a:noFill/>
                </a:ln>
                <a:solidFill>
                  <a:schemeClr val="tx1"/>
                </a:solidFill>
                <a:effectLst/>
                <a:uLnTx/>
                <a:uFillTx/>
                <a:latin typeface="+mn-lt"/>
              </a:rPr>
              <a:t>		   8.2%		20.5%</a:t>
            </a:r>
          </a:p>
          <a:p>
            <a:pPr marL="742950" marR="0" lvl="1" indent="-285750" algn="l" defTabSz="914400" rtl="0" eaLnBrk="0" fontAlgn="base" latinLnBrk="0" hangingPunct="0">
              <a:lnSpc>
                <a:spcPct val="100000"/>
              </a:lnSpc>
              <a:spcBef>
                <a:spcPct val="20000"/>
              </a:spcBef>
              <a:spcAft>
                <a:spcPct val="0"/>
              </a:spcAft>
              <a:buClr>
                <a:srgbClr val="000099"/>
              </a:buClr>
              <a:buSzTx/>
              <a:buFontTx/>
              <a:buNone/>
              <a:tabLst/>
              <a:defRPr/>
            </a:pPr>
            <a:r>
              <a:rPr kumimoji="0" lang="en-US" sz="2400" b="1" i="0" u="none" strike="noStrike" kern="0" cap="none" spc="0" normalizeH="0" baseline="0" noProof="0" dirty="0" smtClean="0">
                <a:ln>
                  <a:noFill/>
                </a:ln>
                <a:solidFill>
                  <a:schemeClr val="tx1"/>
                </a:solidFill>
                <a:effectLst/>
                <a:uLnTx/>
                <a:uFillTx/>
                <a:latin typeface="+mn-lt"/>
              </a:rPr>
              <a:t>	</a:t>
            </a:r>
            <a:r>
              <a:rPr lang="en-US" b="1" kern="0" dirty="0" smtClean="0">
                <a:latin typeface="+mn-lt"/>
              </a:rPr>
              <a:t>2011</a:t>
            </a:r>
            <a:r>
              <a:rPr kumimoji="0" lang="en-US" sz="2400" b="1" i="0" u="none" strike="noStrike" kern="0" cap="none" spc="0" normalizeH="0" baseline="0" noProof="0" dirty="0" smtClean="0">
                <a:ln>
                  <a:noFill/>
                </a:ln>
                <a:solidFill>
                  <a:schemeClr val="tx1"/>
                </a:solidFill>
                <a:effectLst/>
                <a:uLnTx/>
                <a:uFillTx/>
                <a:latin typeface="+mn-lt"/>
              </a:rPr>
              <a:t>		 40.1%		30.6%</a:t>
            </a:r>
          </a:p>
        </p:txBody>
      </p:sp>
      <p:sp>
        <p:nvSpPr>
          <p:cNvPr id="11" name="TextBox 10"/>
          <p:cNvSpPr txBox="1"/>
          <p:nvPr/>
        </p:nvSpPr>
        <p:spPr>
          <a:xfrm>
            <a:off x="2743200" y="5867400"/>
            <a:ext cx="3429000" cy="646331"/>
          </a:xfrm>
          <a:prstGeom prst="rect">
            <a:avLst/>
          </a:prstGeom>
          <a:noFill/>
        </p:spPr>
        <p:txBody>
          <a:bodyPr wrap="square" rtlCol="0">
            <a:spAutoFit/>
          </a:bodyPr>
          <a:lstStyle/>
          <a:p>
            <a:pPr algn="ctr"/>
            <a:r>
              <a:rPr lang="en-US" b="1" dirty="0" smtClean="0"/>
              <a:t> </a:t>
            </a:r>
            <a:r>
              <a:rPr lang="el-GR" sz="3600" b="1" dirty="0" smtClean="0"/>
              <a:t>β</a:t>
            </a:r>
            <a:r>
              <a:rPr lang="en-US" sz="3600" b="1" dirty="0" smtClean="0"/>
              <a:t> = 1.6; </a:t>
            </a:r>
            <a:r>
              <a:rPr lang="el-GR" sz="3600" b="1" dirty="0" smtClean="0"/>
              <a:t>ρ</a:t>
            </a:r>
            <a:r>
              <a:rPr lang="en-US" sz="3600" b="1" dirty="0" smtClean="0"/>
              <a:t> = .91</a:t>
            </a:r>
            <a:endParaRPr lang="en-US" sz="3600" b="1" dirty="0"/>
          </a:p>
        </p:txBody>
      </p:sp>
      <p:sp>
        <p:nvSpPr>
          <p:cNvPr id="3" name="Date Placeholder 2"/>
          <p:cNvSpPr>
            <a:spLocks noGrp="1"/>
          </p:cNvSpPr>
          <p:nvPr>
            <p:ph type="dt" sz="half" idx="2"/>
          </p:nvPr>
        </p:nvSpPr>
        <p:spPr/>
        <p:txBody>
          <a:bodyPr/>
          <a:lstStyle/>
          <a:p>
            <a:fld id="{BD790ADD-213B-4789-8505-4ADA96770BCA}" type="datetime1">
              <a:rPr lang="en-US" smtClean="0"/>
              <a:t>8/5/2015</a:t>
            </a:fld>
            <a:endParaRPr lang="en-US" dirty="0"/>
          </a:p>
        </p:txBody>
      </p:sp>
      <p:sp>
        <p:nvSpPr>
          <p:cNvPr id="4" name="Footer Placeholder 3"/>
          <p:cNvSpPr>
            <a:spLocks noGrp="1"/>
          </p:cNvSpPr>
          <p:nvPr>
            <p:ph type="ftr" sz="quarter" idx="3"/>
          </p:nvPr>
        </p:nvSpPr>
        <p:spPr/>
        <p:txBody>
          <a:bodyPr/>
          <a:lstStyle/>
          <a:p>
            <a:r>
              <a:rPr lang="en-US" smtClean="0"/>
              <a:t>Professor James Kuhle</a:t>
            </a:r>
            <a:endParaRPr lang="en-US" dirty="0"/>
          </a:p>
        </p:txBody>
      </p:sp>
      <p:sp>
        <p:nvSpPr>
          <p:cNvPr id="5" name="Slide Number Placeholder 4"/>
          <p:cNvSpPr>
            <a:spLocks noGrp="1"/>
          </p:cNvSpPr>
          <p:nvPr>
            <p:ph type="sldNum" sz="quarter" idx="4"/>
          </p:nvPr>
        </p:nvSpPr>
        <p:spPr/>
        <p:txBody>
          <a:bodyPr/>
          <a:lstStyle/>
          <a:p>
            <a:fld id="{B5387B5B-A4DF-467A-8FE4-AF2DB400330E}" type="slidenum">
              <a:rPr lang="en-US" smtClean="0"/>
              <a:pPr/>
              <a:t>20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subTnLst>
                                    <p:animClr clrSpc="rgb" dir="cw">
                                      <p:cBhvr override="childStyle">
                                        <p:cTn dur="1" fill="hold" display="0" masterRel="nextClick" afterEffect="1"/>
                                        <p:tgtEl>
                                          <p:spTgt spid="9">
                                            <p:txEl>
                                              <p:pRg st="0" end="0"/>
                                            </p:txEl>
                                          </p:spTgt>
                                        </p:tgtEl>
                                        <p:attrNameLst>
                                          <p:attrName>ppt_c</p:attrName>
                                        </p:attrNameLst>
                                      </p:cBhvr>
                                      <p:to>
                                        <a:srgbClr val="919191"/>
                                      </p:to>
                                    </p:animClr>
                                  </p:subTnLst>
                                </p:cTn>
                              </p:par>
                              <p:par>
                                <p:cTn id="8" presetID="9"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dissolve">
                                      <p:cBhvr>
                                        <p:cTn id="10" dur="500"/>
                                        <p:tgtEl>
                                          <p:spTgt spid="9">
                                            <p:txEl>
                                              <p:pRg st="1" end="1"/>
                                            </p:txEl>
                                          </p:spTgt>
                                        </p:tgtEl>
                                      </p:cBhvr>
                                    </p:animEffect>
                                  </p:childTnLst>
                                  <p:subTnLst>
                                    <p:animClr clrSpc="rgb" dir="cw">
                                      <p:cBhvr override="childStyle">
                                        <p:cTn dur="1" fill="hold" display="0" masterRel="nextClick" afterEffect="1"/>
                                        <p:tgtEl>
                                          <p:spTgt spid="9">
                                            <p:txEl>
                                              <p:pRg st="1" end="1"/>
                                            </p:txEl>
                                          </p:spTgt>
                                        </p:tgtEl>
                                        <p:attrNameLst>
                                          <p:attrName>ppt_c</p:attrName>
                                        </p:attrNameLst>
                                      </p:cBhvr>
                                      <p:to>
                                        <a:srgbClr val="919191"/>
                                      </p:to>
                                    </p:animClr>
                                  </p:subTnLst>
                                </p:cTn>
                              </p:par>
                              <p:par>
                                <p:cTn id="11" presetID="9"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dissolve">
                                      <p:cBhvr>
                                        <p:cTn id="13" dur="500"/>
                                        <p:tgtEl>
                                          <p:spTgt spid="9">
                                            <p:txEl>
                                              <p:pRg st="2" end="2"/>
                                            </p:txEl>
                                          </p:spTgt>
                                        </p:tgtEl>
                                      </p:cBhvr>
                                    </p:animEffect>
                                  </p:childTnLst>
                                  <p:subTnLst>
                                    <p:animClr clrSpc="rgb" dir="cw">
                                      <p:cBhvr override="childStyle">
                                        <p:cTn dur="1" fill="hold" display="0" masterRel="nextClick" afterEffect="1"/>
                                        <p:tgtEl>
                                          <p:spTgt spid="9">
                                            <p:txEl>
                                              <p:pRg st="2" end="2"/>
                                            </p:txEl>
                                          </p:spTgt>
                                        </p:tgtEl>
                                        <p:attrNameLst>
                                          <p:attrName>ppt_c</p:attrName>
                                        </p:attrNameLst>
                                      </p:cBhvr>
                                      <p:to>
                                        <a:srgbClr val="919191"/>
                                      </p:to>
                                    </p:animClr>
                                  </p:subTnLst>
                                </p:cTn>
                              </p:par>
                              <p:par>
                                <p:cTn id="14" presetID="9" presetClass="entr" presetSubtype="0" fill="hold" grpId="0"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dissolve">
                                      <p:cBhvr>
                                        <p:cTn id="16" dur="500"/>
                                        <p:tgtEl>
                                          <p:spTgt spid="9">
                                            <p:txEl>
                                              <p:pRg st="3" end="3"/>
                                            </p:txEl>
                                          </p:spTgt>
                                        </p:tgtEl>
                                      </p:cBhvr>
                                    </p:animEffect>
                                  </p:childTnLst>
                                  <p:subTnLst>
                                    <p:animClr clrSpc="rgb" dir="cw">
                                      <p:cBhvr override="childStyle">
                                        <p:cTn dur="1" fill="hold" display="0" masterRel="nextClick" afterEffect="1"/>
                                        <p:tgtEl>
                                          <p:spTgt spid="9">
                                            <p:txEl>
                                              <p:pRg st="3" end="3"/>
                                            </p:txEl>
                                          </p:spTgt>
                                        </p:tgtEl>
                                        <p:attrNameLst>
                                          <p:attrName>ppt_c</p:attrName>
                                        </p:attrNameLst>
                                      </p:cBhvr>
                                      <p:to>
                                        <a:srgbClr val="919191"/>
                                      </p:to>
                                    </p:animClr>
                                  </p:subTnLst>
                                </p:cTn>
                              </p:par>
                              <p:par>
                                <p:cTn id="17" presetID="9" presetClass="entr" presetSubtype="0" fill="hold" grpId="0"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dissolve">
                                      <p:cBhvr>
                                        <p:cTn id="19" dur="500"/>
                                        <p:tgtEl>
                                          <p:spTgt spid="9">
                                            <p:txEl>
                                              <p:pRg st="4" end="4"/>
                                            </p:txEl>
                                          </p:spTgt>
                                        </p:tgtEl>
                                      </p:cBhvr>
                                    </p:animEffect>
                                  </p:childTnLst>
                                  <p:subTnLst>
                                    <p:animClr clrSpc="rgb" dir="cw">
                                      <p:cBhvr override="childStyle">
                                        <p:cTn dur="1" fill="hold" display="0" masterRel="nextClick" afterEffect="1"/>
                                        <p:tgtEl>
                                          <p:spTgt spid="9">
                                            <p:txEl>
                                              <p:pRg st="4" end="4"/>
                                            </p:txEl>
                                          </p:spTgt>
                                        </p:tgtEl>
                                        <p:attrNameLst>
                                          <p:attrName>ppt_c</p:attrName>
                                        </p:attrNameLst>
                                      </p:cBhvr>
                                      <p:to>
                                        <a:srgbClr val="919191"/>
                                      </p:to>
                                    </p:animClr>
                                  </p:subTnLst>
                                </p:cTn>
                              </p:par>
                              <p:par>
                                <p:cTn id="20" presetID="9" presetClass="entr" presetSubtype="0" fill="hold" grpId="0" nodeType="withEffect">
                                  <p:stCondLst>
                                    <p:cond delay="0"/>
                                  </p:stCondLst>
                                  <p:childTnLst>
                                    <p:set>
                                      <p:cBhvr>
                                        <p:cTn id="21" dur="1" fill="hold">
                                          <p:stCondLst>
                                            <p:cond delay="0"/>
                                          </p:stCondLst>
                                        </p:cTn>
                                        <p:tgtEl>
                                          <p:spTgt spid="9">
                                            <p:txEl>
                                              <p:pRg st="5" end="5"/>
                                            </p:txEl>
                                          </p:spTgt>
                                        </p:tgtEl>
                                        <p:attrNameLst>
                                          <p:attrName>style.visibility</p:attrName>
                                        </p:attrNameLst>
                                      </p:cBhvr>
                                      <p:to>
                                        <p:strVal val="visible"/>
                                      </p:to>
                                    </p:set>
                                    <p:animEffect transition="in" filter="dissolve">
                                      <p:cBhvr>
                                        <p:cTn id="22" dur="500"/>
                                        <p:tgtEl>
                                          <p:spTgt spid="9">
                                            <p:txEl>
                                              <p:pRg st="5" end="5"/>
                                            </p:txEl>
                                          </p:spTgt>
                                        </p:tgtEl>
                                      </p:cBhvr>
                                    </p:animEffect>
                                  </p:childTnLst>
                                  <p:subTnLst>
                                    <p:animClr clrSpc="rgb" dir="cw">
                                      <p:cBhvr override="childStyle">
                                        <p:cTn dur="1" fill="hold" display="0" masterRel="nextClick" afterEffect="1"/>
                                        <p:tgtEl>
                                          <p:spTgt spid="9">
                                            <p:txEl>
                                              <p:pRg st="5" end="5"/>
                                            </p:txEl>
                                          </p:spTgt>
                                        </p:tgtEl>
                                        <p:attrNameLst>
                                          <p:attrName>ppt_c</p:attrName>
                                        </p:attrNameLst>
                                      </p:cBhvr>
                                      <p:to>
                                        <a:srgbClr val="919191"/>
                                      </p:to>
                                    </p:animClr>
                                  </p:subTnLst>
                                </p:cTn>
                              </p:par>
                              <p:par>
                                <p:cTn id="23" presetID="9" presetClass="entr" presetSubtype="0" fill="hold" grpId="0" nodeType="with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animEffect transition="in" filter="dissolve">
                                      <p:cBhvr>
                                        <p:cTn id="25" dur="500"/>
                                        <p:tgtEl>
                                          <p:spTgt spid="9">
                                            <p:txEl>
                                              <p:pRg st="6" end="6"/>
                                            </p:txEl>
                                          </p:spTgt>
                                        </p:tgtEl>
                                      </p:cBhvr>
                                    </p:animEffect>
                                  </p:childTnLst>
                                  <p:subTnLst>
                                    <p:animClr clrSpc="rgb" dir="cw">
                                      <p:cBhvr override="childStyle">
                                        <p:cTn dur="1" fill="hold" display="0" masterRel="nextClick" afterEffect="1"/>
                                        <p:tgtEl>
                                          <p:spTgt spid="9">
                                            <p:txEl>
                                              <p:pRg st="6" end="6"/>
                                            </p:txEl>
                                          </p:spTgt>
                                        </p:tgtEl>
                                        <p:attrNameLst>
                                          <p:attrName>ppt_c</p:attrName>
                                        </p:attrNameLst>
                                      </p:cBhvr>
                                      <p:to>
                                        <a:srgbClr val="919191"/>
                                      </p:to>
                                    </p:animClr>
                                  </p:subTnLst>
                                </p:cTn>
                              </p:par>
                              <p:par>
                                <p:cTn id="26" presetID="9" presetClass="entr" presetSubtype="0" fill="hold" grpId="0" nodeType="withEffect">
                                  <p:stCondLst>
                                    <p:cond delay="0"/>
                                  </p:stCondLst>
                                  <p:childTnLst>
                                    <p:set>
                                      <p:cBhvr>
                                        <p:cTn id="27" dur="1" fill="hold">
                                          <p:stCondLst>
                                            <p:cond delay="0"/>
                                          </p:stCondLst>
                                        </p:cTn>
                                        <p:tgtEl>
                                          <p:spTgt spid="9">
                                            <p:txEl>
                                              <p:pRg st="7" end="7"/>
                                            </p:txEl>
                                          </p:spTgt>
                                        </p:tgtEl>
                                        <p:attrNameLst>
                                          <p:attrName>style.visibility</p:attrName>
                                        </p:attrNameLst>
                                      </p:cBhvr>
                                      <p:to>
                                        <p:strVal val="visible"/>
                                      </p:to>
                                    </p:set>
                                    <p:animEffect transition="in" filter="dissolve">
                                      <p:cBhvr>
                                        <p:cTn id="28" dur="500"/>
                                        <p:tgtEl>
                                          <p:spTgt spid="9">
                                            <p:txEl>
                                              <p:pRg st="7" end="7"/>
                                            </p:txEl>
                                          </p:spTgt>
                                        </p:tgtEl>
                                      </p:cBhvr>
                                    </p:animEffect>
                                  </p:childTnLst>
                                  <p:subTnLst>
                                    <p:animClr clrSpc="rgb" dir="cw">
                                      <p:cBhvr override="childStyle">
                                        <p:cTn dur="1" fill="hold" display="0" masterRel="nextClick" afterEffect="1"/>
                                        <p:tgtEl>
                                          <p:spTgt spid="9">
                                            <p:txEl>
                                              <p:pRg st="7" end="7"/>
                                            </p:txEl>
                                          </p:spTgt>
                                        </p:tgtEl>
                                        <p:attrNameLst>
                                          <p:attrName>ppt_c</p:attrName>
                                        </p:attrNameLst>
                                      </p:cBhvr>
                                      <p:to>
                                        <a:srgbClr val="919191"/>
                                      </p:to>
                                    </p:animClr>
                                  </p:subTnLst>
                                </p:cTn>
                              </p:par>
                              <p:par>
                                <p:cTn id="29" presetID="9" presetClass="entr" presetSubtype="0" fill="hold" grpId="0" nodeType="with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animEffect transition="in" filter="dissolve">
                                      <p:cBhvr>
                                        <p:cTn id="31" dur="500"/>
                                        <p:tgtEl>
                                          <p:spTgt spid="9">
                                            <p:txEl>
                                              <p:pRg st="8" end="8"/>
                                            </p:txEl>
                                          </p:spTgt>
                                        </p:tgtEl>
                                      </p:cBhvr>
                                    </p:animEffect>
                                  </p:childTnLst>
                                  <p:subTnLst>
                                    <p:animClr clrSpc="rgb" dir="cw">
                                      <p:cBhvr override="childStyle">
                                        <p:cTn dur="1" fill="hold" display="0" masterRel="nextClick" afterEffect="1"/>
                                        <p:tgtEl>
                                          <p:spTgt spid="9">
                                            <p:txEl>
                                              <p:pRg st="8" end="8"/>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Rectangle 2"/>
          <p:cNvSpPr txBox="1">
            <a:spLocks noChangeArrowheads="1"/>
          </p:cNvSpPr>
          <p:nvPr/>
        </p:nvSpPr>
        <p:spPr>
          <a:xfrm>
            <a:off x="2286000" y="381000"/>
            <a:ext cx="5257800" cy="762000"/>
          </a:xfrm>
          <a:prstGeom prst="rect">
            <a:avLst/>
          </a:prstGeom>
          <a:noFill/>
        </p:spPr>
        <p:txBody>
          <a:bodyPr lIns="92075" tIns="46038" rIns="92075" bIns="46038"/>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000" b="1" i="1" u="none" strike="noStrike" kern="0" cap="none" spc="0" normalizeH="0" baseline="0" noProof="0" dirty="0" smtClean="0">
                <a:ln>
                  <a:noFill/>
                </a:ln>
                <a:solidFill>
                  <a:schemeClr val="tx1"/>
                </a:solidFill>
                <a:effectLst/>
                <a:uLnTx/>
                <a:uFillTx/>
                <a:latin typeface="+mj-lt"/>
                <a:ea typeface="+mj-ea"/>
                <a:cs typeface="+mj-cs"/>
              </a:rPr>
              <a:t>B.  Risk (continued)</a:t>
            </a:r>
          </a:p>
        </p:txBody>
      </p:sp>
      <p:sp>
        <p:nvSpPr>
          <p:cNvPr id="6" name="Rectangle 3"/>
          <p:cNvSpPr txBox="1">
            <a:spLocks noChangeArrowheads="1"/>
          </p:cNvSpPr>
          <p:nvPr/>
        </p:nvSpPr>
        <p:spPr>
          <a:xfrm>
            <a:off x="762000" y="1295400"/>
            <a:ext cx="7772400" cy="4114800"/>
          </a:xfrm>
          <a:prstGeom prst="rect">
            <a:avLst/>
          </a:prstGeom>
          <a:solidFill>
            <a:schemeClr val="bg1">
              <a:alpha val="69804"/>
            </a:schemeClr>
          </a:solidFill>
        </p:spPr>
        <p:txBody>
          <a:bodyPr lIns="92075" tIns="46038" rIns="92075" bIns="46038"/>
          <a:lstStyle/>
          <a:p>
            <a:pPr marL="342900" marR="0" lvl="0" indent="-342900" algn="l" defTabSz="914400" rtl="0" eaLnBrk="0" fontAlgn="base" latinLnBrk="0" hangingPunct="0">
              <a:lnSpc>
                <a:spcPct val="90000"/>
              </a:lnSpc>
              <a:spcBef>
                <a:spcPct val="20000"/>
              </a:spcBef>
              <a:spcAft>
                <a:spcPct val="0"/>
              </a:spcAft>
              <a:buClr>
                <a:srgbClr val="000099"/>
              </a:buClr>
              <a:buSzTx/>
              <a:buFontTx/>
              <a:buChar char="•"/>
              <a:tabLst/>
              <a:defRPr/>
            </a:pPr>
            <a:r>
              <a:rPr kumimoji="0" lang="en-US" sz="3200" b="1" i="0" u="none" strike="noStrike" kern="0" cap="none" spc="0" normalizeH="0" baseline="0" noProof="0" dirty="0" smtClean="0">
                <a:ln>
                  <a:noFill/>
                </a:ln>
                <a:solidFill>
                  <a:schemeClr val="tx1"/>
                </a:solidFill>
                <a:effectLst/>
                <a:uLnTx/>
                <a:uFillTx/>
                <a:latin typeface="+mn-lt"/>
                <a:ea typeface="+mn-ea"/>
                <a:cs typeface="+mn-cs"/>
              </a:rPr>
              <a:t>4.  Evaluating Risk</a:t>
            </a:r>
          </a:p>
          <a:p>
            <a:pPr marL="342900" marR="0" lvl="0" indent="-342900" algn="l" defTabSz="914400" rtl="0" eaLnBrk="0" fontAlgn="base" latinLnBrk="0" hangingPunct="0">
              <a:lnSpc>
                <a:spcPct val="90000"/>
              </a:lnSpc>
              <a:spcBef>
                <a:spcPct val="20000"/>
              </a:spcBef>
              <a:spcAft>
                <a:spcPct val="0"/>
              </a:spcAft>
              <a:buClr>
                <a:srgbClr val="000099"/>
              </a:buClr>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	Why is a low risk (less volatile) stock better than a high beta stock.  The following example demonstrates why.  Assume two investors each have $100,000 and each average 15% return over a five year time horizon.  Investor A has a low beta stock while investor B has a high beta stock.  Assume at the end of three years both have averaged 15% so the value of their portfolio would be $152,000.  However in the fourth year assume that investor B’s stock goes down by 15% while investor A’s goes up 15%.  At the end of the fourth year investor A’s portfolio would be worth $175,000, while investor B’s would be worth approximately $129,000.  Now in order for investor B’s total returns over the 5 year period to average 15%, he would have to have a return of 56% in the last year to get all the way back to the value of investor A’s portfolio which is now worth $201,000.  The “steady eddy” stock has a tendency to do better for you in the long run.  We will soon see how to identify the “</a:t>
            </a:r>
            <a:r>
              <a:rPr kumimoji="0" lang="en-US" sz="1800" b="1" i="0" u="none" strike="noStrike" kern="0" cap="none" spc="0" normalizeH="0" baseline="0" noProof="0" smtClean="0">
                <a:ln>
                  <a:noFill/>
                </a:ln>
                <a:solidFill>
                  <a:schemeClr val="tx1"/>
                </a:solidFill>
                <a:effectLst/>
                <a:uLnTx/>
                <a:uFillTx/>
                <a:latin typeface="+mn-lt"/>
                <a:ea typeface="+mn-ea"/>
                <a:cs typeface="+mn-cs"/>
              </a:rPr>
              <a:t>steady eddy’s</a:t>
            </a:r>
            <a:r>
              <a:rPr kumimoji="0" lang="en-US" sz="1800" b="1" i="0" u="none" strike="noStrike" kern="0" cap="none" spc="0" normalizeH="0" baseline="0" noProof="0" dirty="0" smtClean="0">
                <a:ln>
                  <a:noFill/>
                </a:ln>
                <a:solidFill>
                  <a:schemeClr val="tx1"/>
                </a:solidFill>
                <a:effectLst/>
                <a:uLnTx/>
                <a:uFillTx/>
                <a:latin typeface="+mn-lt"/>
                <a:ea typeface="+mn-ea"/>
                <a:cs typeface="+mn-cs"/>
              </a:rPr>
              <a:t>” in the stock market.</a:t>
            </a:r>
          </a:p>
        </p:txBody>
      </p:sp>
      <p:sp>
        <p:nvSpPr>
          <p:cNvPr id="3" name="Date Placeholder 2"/>
          <p:cNvSpPr>
            <a:spLocks noGrp="1"/>
          </p:cNvSpPr>
          <p:nvPr>
            <p:ph type="dt" sz="half" idx="2"/>
          </p:nvPr>
        </p:nvSpPr>
        <p:spPr/>
        <p:txBody>
          <a:bodyPr/>
          <a:lstStyle/>
          <a:p>
            <a:fld id="{9AC2D8EE-38F6-44F0-A650-1E66BA574BAE}" type="datetime1">
              <a:rPr lang="en-US" smtClean="0"/>
              <a:t>8/5/2015</a:t>
            </a:fld>
            <a:endParaRPr lang="en-US" dirty="0"/>
          </a:p>
        </p:txBody>
      </p:sp>
      <p:sp>
        <p:nvSpPr>
          <p:cNvPr id="4" name="Footer Placeholder 3"/>
          <p:cNvSpPr>
            <a:spLocks noGrp="1"/>
          </p:cNvSpPr>
          <p:nvPr>
            <p:ph type="ftr" sz="quarter" idx="3"/>
          </p:nvPr>
        </p:nvSpPr>
        <p:spPr/>
        <p:txBody>
          <a:bodyPr/>
          <a:lstStyle/>
          <a:p>
            <a:r>
              <a:rPr lang="en-US" smtClean="0"/>
              <a:t>Professor James Kuhle</a:t>
            </a:r>
            <a:endParaRPr lang="en-US" dirty="0"/>
          </a:p>
        </p:txBody>
      </p:sp>
      <p:sp>
        <p:nvSpPr>
          <p:cNvPr id="9" name="Slide Number Placeholder 8"/>
          <p:cNvSpPr>
            <a:spLocks noGrp="1"/>
          </p:cNvSpPr>
          <p:nvPr>
            <p:ph type="sldNum" sz="quarter" idx="4"/>
          </p:nvPr>
        </p:nvSpPr>
        <p:spPr/>
        <p:txBody>
          <a:bodyPr/>
          <a:lstStyle/>
          <a:p>
            <a:fld id="{B5387B5B-A4DF-467A-8FE4-AF2DB400330E}" type="slidenum">
              <a:rPr lang="en-US" smtClean="0"/>
              <a:pPr/>
              <a:t>21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subTnLst>
                                    <p:animClr clrSpc="rgb" dir="cw">
                                      <p:cBhvr override="childStyle">
                                        <p:cTn dur="1" fill="hold" display="0" masterRel="nextClick" afterEffect="1"/>
                                        <p:tgtEl>
                                          <p:spTgt spid="6">
                                            <p:txEl>
                                              <p:pRg st="0" end="0"/>
                                            </p:txEl>
                                          </p:spTgt>
                                        </p:tgtEl>
                                        <p:attrNameLst>
                                          <p:attrName>ppt_c</p:attrName>
                                        </p:attrNameLst>
                                      </p:cBhvr>
                                      <p:to>
                                        <a:srgbClr val="919191"/>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subTnLst>
                                    <p:animClr clrSpc="rgb" dir="cw">
                                      <p:cBhvr override="childStyle">
                                        <p:cTn dur="1" fill="hold" display="0" masterRel="nextClick" afterEffect="1"/>
                                        <p:tgtEl>
                                          <p:spTgt spid="6">
                                            <p:txEl>
                                              <p:pRg st="1" end="1"/>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1524000" y="1524000"/>
            <a:ext cx="6705600" cy="1143000"/>
          </a:xfrm>
          <a:noFill/>
        </p:spPr>
        <p:txBody>
          <a:bodyPr lIns="92075" tIns="46038" rIns="92075" bIns="46038"/>
          <a:lstStyle/>
          <a:p>
            <a:r>
              <a:rPr lang="en-US" i="1" dirty="0" smtClean="0">
                <a:solidFill>
                  <a:schemeClr val="tx1"/>
                </a:solidFill>
              </a:rPr>
              <a:t>Investment Fundamentals</a:t>
            </a:r>
          </a:p>
        </p:txBody>
      </p:sp>
      <p:sp>
        <p:nvSpPr>
          <p:cNvPr id="44035" name="Rectangle 3"/>
          <p:cNvSpPr>
            <a:spLocks noGrp="1" noChangeArrowheads="1"/>
          </p:cNvSpPr>
          <p:nvPr>
            <p:ph type="subTitle" idx="1"/>
          </p:nvPr>
        </p:nvSpPr>
        <p:spPr>
          <a:xfrm>
            <a:off x="1143000" y="2667000"/>
            <a:ext cx="6629400" cy="1752600"/>
          </a:xfrm>
          <a:noFill/>
        </p:spPr>
        <p:txBody>
          <a:bodyPr lIns="92075" tIns="46038" rIns="92075" bIns="46038"/>
          <a:lstStyle/>
          <a:p>
            <a:pPr marL="342900" indent="-342900" algn="ctr"/>
            <a:r>
              <a:rPr lang="en-US" b="0" u="sng" dirty="0" smtClean="0"/>
              <a:t>Topic 5</a:t>
            </a:r>
          </a:p>
          <a:p>
            <a:pPr marL="342900" indent="-342900" algn="ctr"/>
            <a:endParaRPr lang="en-US" sz="1000" u="sng" dirty="0" smtClean="0"/>
          </a:p>
          <a:p>
            <a:pPr marL="342900" indent="-342900" algn="ctr"/>
            <a:r>
              <a:rPr lang="en-US" sz="3600" dirty="0" smtClean="0"/>
              <a:t>II.  Using Leverage and OPM</a:t>
            </a:r>
          </a:p>
        </p:txBody>
      </p:sp>
      <p:sp>
        <p:nvSpPr>
          <p:cNvPr id="2" name="Date Placeholder 1"/>
          <p:cNvSpPr>
            <a:spLocks noGrp="1"/>
          </p:cNvSpPr>
          <p:nvPr>
            <p:ph type="dt" sz="half" idx="2"/>
          </p:nvPr>
        </p:nvSpPr>
        <p:spPr/>
        <p:txBody>
          <a:bodyPr/>
          <a:lstStyle/>
          <a:p>
            <a:fld id="{6587F521-9BCA-44CA-91E2-A0BA50F28A82}" type="datetime1">
              <a:rPr lang="en-US" smtClean="0"/>
              <a:t>8/5/2015</a:t>
            </a:fld>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dissolve">
                                      <p:cBhvr>
                                        <p:cTn id="7" dur="500"/>
                                        <p:tgtEl>
                                          <p:spTgt spid="44035">
                                            <p:txEl>
                                              <p:pRg st="0" end="0"/>
                                            </p:txEl>
                                          </p:spTgt>
                                        </p:tgtEl>
                                      </p:cBhvr>
                                    </p:animEffect>
                                  </p:childTnLst>
                                  <p:subTnLst>
                                    <p:animClr clrSpc="rgb" dir="cw">
                                      <p:cBhvr override="childStyle">
                                        <p:cTn dur="1" fill="hold" display="0" masterRel="nextClick" afterEffect="1"/>
                                        <p:tgtEl>
                                          <p:spTgt spid="44035">
                                            <p:txEl>
                                              <p:pRg st="0" end="0"/>
                                            </p:txEl>
                                          </p:spTgt>
                                        </p:tgtEl>
                                        <p:attrNameLst>
                                          <p:attrName>ppt_c</p:attrName>
                                        </p:attrNameLst>
                                      </p:cBhvr>
                                      <p:to>
                                        <a:srgbClr val="919191"/>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35">
                                            <p:txEl>
                                              <p:pRg st="2" end="2"/>
                                            </p:txEl>
                                          </p:spTgt>
                                        </p:tgtEl>
                                        <p:attrNameLst>
                                          <p:attrName>style.visibility</p:attrName>
                                        </p:attrNameLst>
                                      </p:cBhvr>
                                      <p:to>
                                        <p:strVal val="visible"/>
                                      </p:to>
                                    </p:set>
                                    <p:animEffect transition="in" filter="dissolve">
                                      <p:cBhvr>
                                        <p:cTn id="12" dur="500"/>
                                        <p:tgtEl>
                                          <p:spTgt spid="44035">
                                            <p:txEl>
                                              <p:pRg st="2" end="2"/>
                                            </p:txEl>
                                          </p:spTgt>
                                        </p:tgtEl>
                                      </p:cBhvr>
                                    </p:animEffect>
                                  </p:childTnLst>
                                  <p:subTnLst>
                                    <p:animClr clrSpc="rgb" dir="cw">
                                      <p:cBhvr override="childStyle">
                                        <p:cTn dur="1" fill="hold" display="0" masterRel="nextClick" afterEffect="1"/>
                                        <p:tgtEl>
                                          <p:spTgt spid="44035">
                                            <p:txEl>
                                              <p:pRg st="2" end="2"/>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p:spPr>
        <p:txBody>
          <a:bodyPr lIns="92075" tIns="46038" rIns="92075" bIns="46038"/>
          <a:lstStyle/>
          <a:p>
            <a:r>
              <a:rPr lang="en-US" i="1" smtClean="0">
                <a:solidFill>
                  <a:schemeClr val="tx1"/>
                </a:solidFill>
              </a:rPr>
              <a:t>A.  Margin Trading</a:t>
            </a:r>
          </a:p>
        </p:txBody>
      </p:sp>
      <p:sp>
        <p:nvSpPr>
          <p:cNvPr id="46083" name="Rectangle 3"/>
          <p:cNvSpPr>
            <a:spLocks noGrp="1" noChangeArrowheads="1"/>
          </p:cNvSpPr>
          <p:nvPr>
            <p:ph type="body" idx="1"/>
          </p:nvPr>
        </p:nvSpPr>
        <p:spPr>
          <a:solidFill>
            <a:schemeClr val="bg1">
              <a:lumMod val="95000"/>
            </a:schemeClr>
          </a:solidFill>
        </p:spPr>
        <p:txBody>
          <a:bodyPr lIns="92075" tIns="46038" rIns="92075" bIns="46038"/>
          <a:lstStyle/>
          <a:p>
            <a:r>
              <a:rPr lang="en-US" sz="2800" dirty="0" smtClean="0"/>
              <a:t>1.  How it works</a:t>
            </a:r>
          </a:p>
          <a:p>
            <a:pPr lvl="1"/>
            <a:r>
              <a:rPr lang="en-US" sz="2400" dirty="0" smtClean="0"/>
              <a:t>Example:  Assume you have $2000 to invest.  The margin requirement is equal to 50%.  The margin loan costs 15% per year.  Further assume that you buy the stock at $50/share.</a:t>
            </a:r>
          </a:p>
          <a:p>
            <a:pPr lvl="1"/>
            <a:r>
              <a:rPr lang="en-US" sz="2400" dirty="0" smtClean="0"/>
              <a:t>a.  If  you don’t use margin, you can purchase a total of 40 shares ($2000/$50). Suppose after 1 year the stock has a price of $60/share.</a:t>
            </a:r>
          </a:p>
          <a:p>
            <a:pPr lvl="2"/>
            <a:r>
              <a:rPr lang="en-US" sz="2000" dirty="0" smtClean="0"/>
              <a:t>Profit $2400 - $2000 = $400</a:t>
            </a:r>
          </a:p>
          <a:p>
            <a:pPr lvl="2"/>
            <a:r>
              <a:rPr lang="en-US" sz="2000" dirty="0" smtClean="0"/>
              <a:t>Return $400/$2000   = 20%</a:t>
            </a:r>
          </a:p>
        </p:txBody>
      </p:sp>
      <p:sp>
        <p:nvSpPr>
          <p:cNvPr id="2" name="Date Placeholder 1"/>
          <p:cNvSpPr>
            <a:spLocks noGrp="1"/>
          </p:cNvSpPr>
          <p:nvPr>
            <p:ph type="dt" sz="half" idx="2"/>
          </p:nvPr>
        </p:nvSpPr>
        <p:spPr/>
        <p:txBody>
          <a:bodyPr/>
          <a:lstStyle/>
          <a:p>
            <a:fld id="{41DFB72A-0DFA-4E4B-BE21-BEA531A33A39}" type="datetime1">
              <a:rPr lang="en-US" smtClean="0"/>
              <a:t>8/5/2015</a:t>
            </a:fld>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dissolve">
                                      <p:cBhvr>
                                        <p:cTn id="7" dur="500"/>
                                        <p:tgtEl>
                                          <p:spTgt spid="46083">
                                            <p:txEl>
                                              <p:pRg st="0" end="0"/>
                                            </p:txEl>
                                          </p:spTgt>
                                        </p:tgtEl>
                                      </p:cBhvr>
                                    </p:animEffect>
                                  </p:childTnLst>
                                  <p:subTnLst>
                                    <p:animClr clrSpc="rgb" dir="cw">
                                      <p:cBhvr override="childStyle">
                                        <p:cTn dur="1" fill="hold" display="0" masterRel="nextClick" afterEffect="1"/>
                                        <p:tgtEl>
                                          <p:spTgt spid="46083">
                                            <p:txEl>
                                              <p:pRg st="0" end="0"/>
                                            </p:txEl>
                                          </p:spTgt>
                                        </p:tgtEl>
                                        <p:attrNameLst>
                                          <p:attrName>ppt_c</p:attrName>
                                        </p:attrNameLst>
                                      </p:cBhvr>
                                      <p:to>
                                        <a:srgbClr val="919191"/>
                                      </p:to>
                                    </p:animClr>
                                  </p:subTnLst>
                                </p:cTn>
                              </p:par>
                              <p:par>
                                <p:cTn id="8" presetID="9" presetClass="entr" presetSubtype="0" fill="hold" grpId="0" nodeType="withEffect">
                                  <p:stCondLst>
                                    <p:cond delay="0"/>
                                  </p:stCondLst>
                                  <p:childTnLst>
                                    <p:set>
                                      <p:cBhvr>
                                        <p:cTn id="9" dur="1" fill="hold">
                                          <p:stCondLst>
                                            <p:cond delay="0"/>
                                          </p:stCondLst>
                                        </p:cTn>
                                        <p:tgtEl>
                                          <p:spTgt spid="46083">
                                            <p:txEl>
                                              <p:pRg st="1" end="1"/>
                                            </p:txEl>
                                          </p:spTgt>
                                        </p:tgtEl>
                                        <p:attrNameLst>
                                          <p:attrName>style.visibility</p:attrName>
                                        </p:attrNameLst>
                                      </p:cBhvr>
                                      <p:to>
                                        <p:strVal val="visible"/>
                                      </p:to>
                                    </p:set>
                                    <p:animEffect transition="in" filter="dissolve">
                                      <p:cBhvr>
                                        <p:cTn id="10" dur="500"/>
                                        <p:tgtEl>
                                          <p:spTgt spid="46083">
                                            <p:txEl>
                                              <p:pRg st="1" end="1"/>
                                            </p:txEl>
                                          </p:spTgt>
                                        </p:tgtEl>
                                      </p:cBhvr>
                                    </p:animEffect>
                                  </p:childTnLst>
                                  <p:subTnLst>
                                    <p:animClr clrSpc="rgb" dir="cw">
                                      <p:cBhvr override="childStyle">
                                        <p:cTn dur="1" fill="hold" display="0" masterRel="nextClick" afterEffect="1"/>
                                        <p:tgtEl>
                                          <p:spTgt spid="46083">
                                            <p:txEl>
                                              <p:pRg st="1" end="1"/>
                                            </p:txEl>
                                          </p:spTgt>
                                        </p:tgtEl>
                                        <p:attrNameLst>
                                          <p:attrName>ppt_c</p:attrName>
                                        </p:attrNameLst>
                                      </p:cBhvr>
                                      <p:to>
                                        <a:srgbClr val="919191"/>
                                      </p:to>
                                    </p:animClr>
                                  </p:subTnLst>
                                </p:cTn>
                              </p:par>
                              <p:par>
                                <p:cTn id="11" presetID="9" presetClass="entr" presetSubtype="0" fill="hold" grpId="0" nodeType="withEffect">
                                  <p:stCondLst>
                                    <p:cond delay="0"/>
                                  </p:stCondLst>
                                  <p:childTnLst>
                                    <p:set>
                                      <p:cBhvr>
                                        <p:cTn id="12" dur="1" fill="hold">
                                          <p:stCondLst>
                                            <p:cond delay="0"/>
                                          </p:stCondLst>
                                        </p:cTn>
                                        <p:tgtEl>
                                          <p:spTgt spid="46083">
                                            <p:txEl>
                                              <p:pRg st="2" end="2"/>
                                            </p:txEl>
                                          </p:spTgt>
                                        </p:tgtEl>
                                        <p:attrNameLst>
                                          <p:attrName>style.visibility</p:attrName>
                                        </p:attrNameLst>
                                      </p:cBhvr>
                                      <p:to>
                                        <p:strVal val="visible"/>
                                      </p:to>
                                    </p:set>
                                    <p:animEffect transition="in" filter="dissolve">
                                      <p:cBhvr>
                                        <p:cTn id="13" dur="500"/>
                                        <p:tgtEl>
                                          <p:spTgt spid="46083">
                                            <p:txEl>
                                              <p:pRg st="2" end="2"/>
                                            </p:txEl>
                                          </p:spTgt>
                                        </p:tgtEl>
                                      </p:cBhvr>
                                    </p:animEffect>
                                  </p:childTnLst>
                                  <p:subTnLst>
                                    <p:animClr clrSpc="rgb" dir="cw">
                                      <p:cBhvr override="childStyle">
                                        <p:cTn dur="1" fill="hold" display="0" masterRel="nextClick" afterEffect="1"/>
                                        <p:tgtEl>
                                          <p:spTgt spid="46083">
                                            <p:txEl>
                                              <p:pRg st="2" end="2"/>
                                            </p:txEl>
                                          </p:spTgt>
                                        </p:tgtEl>
                                        <p:attrNameLst>
                                          <p:attrName>ppt_c</p:attrName>
                                        </p:attrNameLst>
                                      </p:cBhvr>
                                      <p:to>
                                        <a:srgbClr val="919191"/>
                                      </p:to>
                                    </p:animClr>
                                  </p:subTnLst>
                                </p:cTn>
                              </p:par>
                              <p:par>
                                <p:cTn id="14" presetID="9" presetClass="entr" presetSubtype="0" fill="hold" grpId="0" nodeType="withEffect">
                                  <p:stCondLst>
                                    <p:cond delay="0"/>
                                  </p:stCondLst>
                                  <p:childTnLst>
                                    <p:set>
                                      <p:cBhvr>
                                        <p:cTn id="15" dur="1" fill="hold">
                                          <p:stCondLst>
                                            <p:cond delay="0"/>
                                          </p:stCondLst>
                                        </p:cTn>
                                        <p:tgtEl>
                                          <p:spTgt spid="46083">
                                            <p:txEl>
                                              <p:pRg st="3" end="3"/>
                                            </p:txEl>
                                          </p:spTgt>
                                        </p:tgtEl>
                                        <p:attrNameLst>
                                          <p:attrName>style.visibility</p:attrName>
                                        </p:attrNameLst>
                                      </p:cBhvr>
                                      <p:to>
                                        <p:strVal val="visible"/>
                                      </p:to>
                                    </p:set>
                                    <p:animEffect transition="in" filter="dissolve">
                                      <p:cBhvr>
                                        <p:cTn id="16" dur="500"/>
                                        <p:tgtEl>
                                          <p:spTgt spid="46083">
                                            <p:txEl>
                                              <p:pRg st="3" end="3"/>
                                            </p:txEl>
                                          </p:spTgt>
                                        </p:tgtEl>
                                      </p:cBhvr>
                                    </p:animEffect>
                                  </p:childTnLst>
                                  <p:subTnLst>
                                    <p:animClr clrSpc="rgb" dir="cw">
                                      <p:cBhvr override="childStyle">
                                        <p:cTn dur="1" fill="hold" display="0" masterRel="nextClick" afterEffect="1"/>
                                        <p:tgtEl>
                                          <p:spTgt spid="46083">
                                            <p:txEl>
                                              <p:pRg st="3" end="3"/>
                                            </p:txEl>
                                          </p:spTgt>
                                        </p:tgtEl>
                                        <p:attrNameLst>
                                          <p:attrName>ppt_c</p:attrName>
                                        </p:attrNameLst>
                                      </p:cBhvr>
                                      <p:to>
                                        <a:srgbClr val="919191"/>
                                      </p:to>
                                    </p:animClr>
                                  </p:subTnLst>
                                </p:cTn>
                              </p:par>
                              <p:par>
                                <p:cTn id="17" presetID="9" presetClass="entr" presetSubtype="0" fill="hold" grpId="0" nodeType="withEffect">
                                  <p:stCondLst>
                                    <p:cond delay="0"/>
                                  </p:stCondLst>
                                  <p:childTnLst>
                                    <p:set>
                                      <p:cBhvr>
                                        <p:cTn id="18" dur="1" fill="hold">
                                          <p:stCondLst>
                                            <p:cond delay="0"/>
                                          </p:stCondLst>
                                        </p:cTn>
                                        <p:tgtEl>
                                          <p:spTgt spid="46083">
                                            <p:txEl>
                                              <p:pRg st="4" end="4"/>
                                            </p:txEl>
                                          </p:spTgt>
                                        </p:tgtEl>
                                        <p:attrNameLst>
                                          <p:attrName>style.visibility</p:attrName>
                                        </p:attrNameLst>
                                      </p:cBhvr>
                                      <p:to>
                                        <p:strVal val="visible"/>
                                      </p:to>
                                    </p:set>
                                    <p:animEffect transition="in" filter="dissolve">
                                      <p:cBhvr>
                                        <p:cTn id="19" dur="500"/>
                                        <p:tgtEl>
                                          <p:spTgt spid="46083">
                                            <p:txEl>
                                              <p:pRg st="4" end="4"/>
                                            </p:txEl>
                                          </p:spTgt>
                                        </p:tgtEl>
                                      </p:cBhvr>
                                    </p:animEffect>
                                  </p:childTnLst>
                                  <p:subTnLst>
                                    <p:animClr clrSpc="rgb" dir="cw">
                                      <p:cBhvr override="childStyle">
                                        <p:cTn dur="1" fill="hold" display="0" masterRel="nextClick" afterEffect="1"/>
                                        <p:tgtEl>
                                          <p:spTgt spid="46083">
                                            <p:txEl>
                                              <p:pRg st="4" end="4"/>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371600" y="1066800"/>
            <a:ext cx="7772400" cy="762000"/>
          </a:xfrm>
          <a:noFill/>
        </p:spPr>
        <p:txBody>
          <a:bodyPr lIns="92075" tIns="46038" rIns="92075" bIns="46038"/>
          <a:lstStyle/>
          <a:p>
            <a:r>
              <a:rPr lang="en-US" smtClean="0">
                <a:solidFill>
                  <a:schemeClr val="tx1"/>
                </a:solidFill>
              </a:rPr>
              <a:t>A.  Margin Trading (continued)</a:t>
            </a:r>
          </a:p>
        </p:txBody>
      </p:sp>
      <p:sp>
        <p:nvSpPr>
          <p:cNvPr id="48131" name="Rectangle 3"/>
          <p:cNvSpPr>
            <a:spLocks noGrp="1" noChangeArrowheads="1"/>
          </p:cNvSpPr>
          <p:nvPr>
            <p:ph type="body" idx="1"/>
          </p:nvPr>
        </p:nvSpPr>
        <p:spPr>
          <a:xfrm>
            <a:off x="990600" y="2133600"/>
            <a:ext cx="7620000" cy="3733800"/>
          </a:xfrm>
          <a:solidFill>
            <a:schemeClr val="bg1">
              <a:lumMod val="95000"/>
            </a:schemeClr>
          </a:solidFill>
        </p:spPr>
        <p:txBody>
          <a:bodyPr lIns="92075" tIns="46038" rIns="92075" bIns="46038"/>
          <a:lstStyle/>
          <a:p>
            <a:pPr lvl="1"/>
            <a:r>
              <a:rPr lang="en-US" dirty="0" smtClean="0"/>
              <a:t>b.  Suppose after 1 year the stock has a price of $40/share.</a:t>
            </a:r>
          </a:p>
          <a:p>
            <a:pPr lvl="2"/>
            <a:r>
              <a:rPr lang="en-US" dirty="0" smtClean="0"/>
              <a:t>Loss = $1600 - $2000 = -$400</a:t>
            </a:r>
          </a:p>
          <a:p>
            <a:pPr lvl="2"/>
            <a:r>
              <a:rPr lang="en-US" dirty="0" smtClean="0"/>
              <a:t>Return = -$400/$2000 = -20%</a:t>
            </a:r>
          </a:p>
          <a:p>
            <a:pPr lvl="2">
              <a:buFontTx/>
              <a:buNone/>
            </a:pPr>
            <a:endParaRPr lang="en-US" sz="800" dirty="0" smtClean="0"/>
          </a:p>
          <a:p>
            <a:pPr lvl="2">
              <a:buFontTx/>
              <a:buNone/>
            </a:pPr>
            <a:r>
              <a:rPr lang="en-US" sz="2800" dirty="0" smtClean="0"/>
              <a:t>*Notice that the dollar return (loss) and percentage return (loss) are the same.</a:t>
            </a:r>
          </a:p>
        </p:txBody>
      </p:sp>
      <p:sp>
        <p:nvSpPr>
          <p:cNvPr id="2" name="Date Placeholder 1"/>
          <p:cNvSpPr>
            <a:spLocks noGrp="1"/>
          </p:cNvSpPr>
          <p:nvPr>
            <p:ph type="dt" sz="half" idx="2"/>
          </p:nvPr>
        </p:nvSpPr>
        <p:spPr/>
        <p:txBody>
          <a:bodyPr/>
          <a:lstStyle/>
          <a:p>
            <a:fld id="{3A0C8E2F-2562-4BDD-AA10-2BACAC112B91}" type="datetime1">
              <a:rPr lang="en-US" smtClean="0"/>
              <a:t>8/5/2015</a:t>
            </a:fld>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dissolve">
                                      <p:cBhvr>
                                        <p:cTn id="7" dur="500"/>
                                        <p:tgtEl>
                                          <p:spTgt spid="48131">
                                            <p:txEl>
                                              <p:pRg st="0" end="0"/>
                                            </p:txEl>
                                          </p:spTgt>
                                        </p:tgtEl>
                                      </p:cBhvr>
                                    </p:animEffect>
                                  </p:childTnLst>
                                  <p:subTnLst>
                                    <p:animClr clrSpc="rgb" dir="cw">
                                      <p:cBhvr override="childStyle">
                                        <p:cTn dur="1" fill="hold" display="0" masterRel="nextClick" afterEffect="1"/>
                                        <p:tgtEl>
                                          <p:spTgt spid="48131">
                                            <p:txEl>
                                              <p:pRg st="0" end="0"/>
                                            </p:txEl>
                                          </p:spTgt>
                                        </p:tgtEl>
                                        <p:attrNameLst>
                                          <p:attrName>ppt_c</p:attrName>
                                        </p:attrNameLst>
                                      </p:cBhvr>
                                      <p:to>
                                        <a:srgbClr val="919191"/>
                                      </p:to>
                                    </p:animClr>
                                  </p:subTnLst>
                                </p:cTn>
                              </p:par>
                              <p:par>
                                <p:cTn id="8" presetID="9" presetClass="entr" presetSubtype="0" fill="hold" grpId="0" nodeType="withEffect">
                                  <p:stCondLst>
                                    <p:cond delay="0"/>
                                  </p:stCondLst>
                                  <p:childTnLst>
                                    <p:set>
                                      <p:cBhvr>
                                        <p:cTn id="9" dur="1" fill="hold">
                                          <p:stCondLst>
                                            <p:cond delay="0"/>
                                          </p:stCondLst>
                                        </p:cTn>
                                        <p:tgtEl>
                                          <p:spTgt spid="48131">
                                            <p:txEl>
                                              <p:pRg st="1" end="1"/>
                                            </p:txEl>
                                          </p:spTgt>
                                        </p:tgtEl>
                                        <p:attrNameLst>
                                          <p:attrName>style.visibility</p:attrName>
                                        </p:attrNameLst>
                                      </p:cBhvr>
                                      <p:to>
                                        <p:strVal val="visible"/>
                                      </p:to>
                                    </p:set>
                                    <p:animEffect transition="in" filter="dissolve">
                                      <p:cBhvr>
                                        <p:cTn id="10" dur="500"/>
                                        <p:tgtEl>
                                          <p:spTgt spid="48131">
                                            <p:txEl>
                                              <p:pRg st="1" end="1"/>
                                            </p:txEl>
                                          </p:spTgt>
                                        </p:tgtEl>
                                      </p:cBhvr>
                                    </p:animEffect>
                                  </p:childTnLst>
                                  <p:subTnLst>
                                    <p:animClr clrSpc="rgb" dir="cw">
                                      <p:cBhvr override="childStyle">
                                        <p:cTn dur="1" fill="hold" display="0" masterRel="nextClick" afterEffect="1"/>
                                        <p:tgtEl>
                                          <p:spTgt spid="48131">
                                            <p:txEl>
                                              <p:pRg st="1" end="1"/>
                                            </p:txEl>
                                          </p:spTgt>
                                        </p:tgtEl>
                                        <p:attrNameLst>
                                          <p:attrName>ppt_c</p:attrName>
                                        </p:attrNameLst>
                                      </p:cBhvr>
                                      <p:to>
                                        <a:srgbClr val="919191"/>
                                      </p:to>
                                    </p:animClr>
                                  </p:subTnLst>
                                </p:cTn>
                              </p:par>
                              <p:par>
                                <p:cTn id="11" presetID="9" presetClass="entr" presetSubtype="0" fill="hold" grpId="0" nodeType="withEffect">
                                  <p:stCondLst>
                                    <p:cond delay="0"/>
                                  </p:stCondLst>
                                  <p:childTnLst>
                                    <p:set>
                                      <p:cBhvr>
                                        <p:cTn id="12" dur="1" fill="hold">
                                          <p:stCondLst>
                                            <p:cond delay="0"/>
                                          </p:stCondLst>
                                        </p:cTn>
                                        <p:tgtEl>
                                          <p:spTgt spid="48131">
                                            <p:txEl>
                                              <p:pRg st="2" end="2"/>
                                            </p:txEl>
                                          </p:spTgt>
                                        </p:tgtEl>
                                        <p:attrNameLst>
                                          <p:attrName>style.visibility</p:attrName>
                                        </p:attrNameLst>
                                      </p:cBhvr>
                                      <p:to>
                                        <p:strVal val="visible"/>
                                      </p:to>
                                    </p:set>
                                    <p:animEffect transition="in" filter="dissolve">
                                      <p:cBhvr>
                                        <p:cTn id="13" dur="500"/>
                                        <p:tgtEl>
                                          <p:spTgt spid="48131">
                                            <p:txEl>
                                              <p:pRg st="2" end="2"/>
                                            </p:txEl>
                                          </p:spTgt>
                                        </p:tgtEl>
                                      </p:cBhvr>
                                    </p:animEffect>
                                  </p:childTnLst>
                                  <p:subTnLst>
                                    <p:animClr clrSpc="rgb" dir="cw">
                                      <p:cBhvr override="childStyle">
                                        <p:cTn dur="1" fill="hold" display="0" masterRel="nextClick" afterEffect="1"/>
                                        <p:tgtEl>
                                          <p:spTgt spid="48131">
                                            <p:txEl>
                                              <p:pRg st="2" end="2"/>
                                            </p:txEl>
                                          </p:spTgt>
                                        </p:tgtEl>
                                        <p:attrNameLst>
                                          <p:attrName>ppt_c</p:attrName>
                                        </p:attrNameLst>
                                      </p:cBhvr>
                                      <p:to>
                                        <a:srgbClr val="919191"/>
                                      </p:to>
                                    </p:animClr>
                                  </p:subTnLst>
                                </p:cTn>
                              </p:par>
                              <p:par>
                                <p:cTn id="14" presetID="9" presetClass="entr" presetSubtype="0" fill="hold" grpId="0" nodeType="withEffect">
                                  <p:stCondLst>
                                    <p:cond delay="0"/>
                                  </p:stCondLst>
                                  <p:childTnLst>
                                    <p:set>
                                      <p:cBhvr>
                                        <p:cTn id="15" dur="1" fill="hold">
                                          <p:stCondLst>
                                            <p:cond delay="0"/>
                                          </p:stCondLst>
                                        </p:cTn>
                                        <p:tgtEl>
                                          <p:spTgt spid="48131">
                                            <p:txEl>
                                              <p:pRg st="4" end="4"/>
                                            </p:txEl>
                                          </p:spTgt>
                                        </p:tgtEl>
                                        <p:attrNameLst>
                                          <p:attrName>style.visibility</p:attrName>
                                        </p:attrNameLst>
                                      </p:cBhvr>
                                      <p:to>
                                        <p:strVal val="visible"/>
                                      </p:to>
                                    </p:set>
                                    <p:animEffect transition="in" filter="dissolve">
                                      <p:cBhvr>
                                        <p:cTn id="16" dur="500"/>
                                        <p:tgtEl>
                                          <p:spTgt spid="48131">
                                            <p:txEl>
                                              <p:pRg st="4" end="4"/>
                                            </p:txEl>
                                          </p:spTgt>
                                        </p:tgtEl>
                                      </p:cBhvr>
                                    </p:animEffect>
                                  </p:childTnLst>
                                  <p:subTnLst>
                                    <p:animClr clrSpc="rgb" dir="cw">
                                      <p:cBhvr override="childStyle">
                                        <p:cTn dur="1" fill="hold" display="0" masterRel="nextClick" afterEffect="1"/>
                                        <p:tgtEl>
                                          <p:spTgt spid="48131">
                                            <p:txEl>
                                              <p:pRg st="4" end="4"/>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14400" y="1143000"/>
            <a:ext cx="7848600" cy="762000"/>
          </a:xfrm>
          <a:noFill/>
        </p:spPr>
        <p:txBody>
          <a:bodyPr lIns="92075" tIns="46038" rIns="92075" bIns="46038"/>
          <a:lstStyle/>
          <a:p>
            <a:r>
              <a:rPr lang="en-US" i="1" smtClean="0">
                <a:solidFill>
                  <a:schemeClr val="tx1"/>
                </a:solidFill>
              </a:rPr>
              <a:t>A.  Margin Trading (continued)</a:t>
            </a:r>
          </a:p>
        </p:txBody>
      </p:sp>
      <p:sp>
        <p:nvSpPr>
          <p:cNvPr id="50179" name="Rectangle 3"/>
          <p:cNvSpPr>
            <a:spLocks noGrp="1" noChangeArrowheads="1"/>
          </p:cNvSpPr>
          <p:nvPr>
            <p:ph type="body" idx="1"/>
          </p:nvPr>
        </p:nvSpPr>
        <p:spPr>
          <a:xfrm>
            <a:off x="1143000" y="1981200"/>
            <a:ext cx="7467600" cy="4267200"/>
          </a:xfrm>
          <a:solidFill>
            <a:schemeClr val="bg1">
              <a:lumMod val="95000"/>
            </a:schemeClr>
          </a:solidFill>
        </p:spPr>
        <p:txBody>
          <a:bodyPr lIns="92075" tIns="46038" rIns="92075" bIns="46038"/>
          <a:lstStyle/>
          <a:p>
            <a:pPr lvl="1"/>
            <a:r>
              <a:rPr lang="en-US" dirty="0" smtClean="0"/>
              <a:t>c.  Suppose now you use margin and can borrow an additional $2000 with a one year interest charge of $300. You can now buy 80 shares ($4000/$50).  Again assume that the price of the stock increases to $60 per share.</a:t>
            </a:r>
          </a:p>
          <a:p>
            <a:pPr lvl="2"/>
            <a:r>
              <a:rPr lang="en-US" dirty="0" smtClean="0"/>
              <a:t>Profit = $4800 - $2300(brokers) - $2000 = $500</a:t>
            </a:r>
          </a:p>
          <a:p>
            <a:pPr lvl="2"/>
            <a:r>
              <a:rPr lang="en-US" dirty="0" smtClean="0"/>
              <a:t>Return = $500/$2000 = 25%</a:t>
            </a:r>
          </a:p>
        </p:txBody>
      </p:sp>
      <p:sp>
        <p:nvSpPr>
          <p:cNvPr id="2" name="Date Placeholder 1"/>
          <p:cNvSpPr>
            <a:spLocks noGrp="1"/>
          </p:cNvSpPr>
          <p:nvPr>
            <p:ph type="dt" sz="half" idx="2"/>
          </p:nvPr>
        </p:nvSpPr>
        <p:spPr/>
        <p:txBody>
          <a:bodyPr/>
          <a:lstStyle/>
          <a:p>
            <a:fld id="{9A3177D8-7FB9-419E-8068-3D6BDA75FC88}" type="datetime1">
              <a:rPr lang="en-US" smtClean="0"/>
              <a:t>8/5/2015</a:t>
            </a:fld>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dissolve">
                                      <p:cBhvr>
                                        <p:cTn id="7" dur="500"/>
                                        <p:tgtEl>
                                          <p:spTgt spid="50179">
                                            <p:txEl>
                                              <p:pRg st="0" end="0"/>
                                            </p:txEl>
                                          </p:spTgt>
                                        </p:tgtEl>
                                      </p:cBhvr>
                                    </p:animEffect>
                                  </p:childTnLst>
                                  <p:subTnLst>
                                    <p:animClr clrSpc="rgb" dir="cw">
                                      <p:cBhvr override="childStyle">
                                        <p:cTn dur="1" fill="hold" display="0" masterRel="nextClick" afterEffect="1"/>
                                        <p:tgtEl>
                                          <p:spTgt spid="50179">
                                            <p:txEl>
                                              <p:pRg st="0" end="0"/>
                                            </p:txEl>
                                          </p:spTgt>
                                        </p:tgtEl>
                                        <p:attrNameLst>
                                          <p:attrName>ppt_c</p:attrName>
                                        </p:attrNameLst>
                                      </p:cBhvr>
                                      <p:to>
                                        <a:srgbClr val="919191"/>
                                      </p:to>
                                    </p:animClr>
                                  </p:subTnLst>
                                </p:cTn>
                              </p:par>
                              <p:par>
                                <p:cTn id="8" presetID="9" presetClass="entr" presetSubtype="0" fill="hold" grpId="0" nodeType="withEffect">
                                  <p:stCondLst>
                                    <p:cond delay="0"/>
                                  </p:stCondLst>
                                  <p:childTnLst>
                                    <p:set>
                                      <p:cBhvr>
                                        <p:cTn id="9" dur="1" fill="hold">
                                          <p:stCondLst>
                                            <p:cond delay="0"/>
                                          </p:stCondLst>
                                        </p:cTn>
                                        <p:tgtEl>
                                          <p:spTgt spid="50179">
                                            <p:txEl>
                                              <p:pRg st="1" end="1"/>
                                            </p:txEl>
                                          </p:spTgt>
                                        </p:tgtEl>
                                        <p:attrNameLst>
                                          <p:attrName>style.visibility</p:attrName>
                                        </p:attrNameLst>
                                      </p:cBhvr>
                                      <p:to>
                                        <p:strVal val="visible"/>
                                      </p:to>
                                    </p:set>
                                    <p:animEffect transition="in" filter="dissolve">
                                      <p:cBhvr>
                                        <p:cTn id="10" dur="500"/>
                                        <p:tgtEl>
                                          <p:spTgt spid="50179">
                                            <p:txEl>
                                              <p:pRg st="1" end="1"/>
                                            </p:txEl>
                                          </p:spTgt>
                                        </p:tgtEl>
                                      </p:cBhvr>
                                    </p:animEffect>
                                  </p:childTnLst>
                                  <p:subTnLst>
                                    <p:animClr clrSpc="rgb" dir="cw">
                                      <p:cBhvr override="childStyle">
                                        <p:cTn dur="1" fill="hold" display="0" masterRel="nextClick" afterEffect="1"/>
                                        <p:tgtEl>
                                          <p:spTgt spid="50179">
                                            <p:txEl>
                                              <p:pRg st="1" end="1"/>
                                            </p:txEl>
                                          </p:spTgt>
                                        </p:tgtEl>
                                        <p:attrNameLst>
                                          <p:attrName>ppt_c</p:attrName>
                                        </p:attrNameLst>
                                      </p:cBhvr>
                                      <p:to>
                                        <a:srgbClr val="919191"/>
                                      </p:to>
                                    </p:animClr>
                                  </p:subTnLst>
                                </p:cTn>
                              </p:par>
                              <p:par>
                                <p:cTn id="11" presetID="9" presetClass="entr" presetSubtype="0" fill="hold" grpId="0" nodeType="withEffect">
                                  <p:stCondLst>
                                    <p:cond delay="0"/>
                                  </p:stCondLst>
                                  <p:childTnLst>
                                    <p:set>
                                      <p:cBhvr>
                                        <p:cTn id="12" dur="1" fill="hold">
                                          <p:stCondLst>
                                            <p:cond delay="0"/>
                                          </p:stCondLst>
                                        </p:cTn>
                                        <p:tgtEl>
                                          <p:spTgt spid="50179">
                                            <p:txEl>
                                              <p:pRg st="2" end="2"/>
                                            </p:txEl>
                                          </p:spTgt>
                                        </p:tgtEl>
                                        <p:attrNameLst>
                                          <p:attrName>style.visibility</p:attrName>
                                        </p:attrNameLst>
                                      </p:cBhvr>
                                      <p:to>
                                        <p:strVal val="visible"/>
                                      </p:to>
                                    </p:set>
                                    <p:animEffect transition="in" filter="dissolve">
                                      <p:cBhvr>
                                        <p:cTn id="13" dur="500"/>
                                        <p:tgtEl>
                                          <p:spTgt spid="50179">
                                            <p:txEl>
                                              <p:pRg st="2" end="2"/>
                                            </p:txEl>
                                          </p:spTgt>
                                        </p:tgtEl>
                                      </p:cBhvr>
                                    </p:animEffect>
                                  </p:childTnLst>
                                  <p:subTnLst>
                                    <p:animClr clrSpc="rgb" dir="cw">
                                      <p:cBhvr override="childStyle">
                                        <p:cTn dur="1" fill="hold" display="0" masterRel="nextClick" afterEffect="1"/>
                                        <p:tgtEl>
                                          <p:spTgt spid="50179">
                                            <p:txEl>
                                              <p:pRg st="2" end="2"/>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990600" y="1143000"/>
            <a:ext cx="7924800" cy="762000"/>
          </a:xfrm>
          <a:noFill/>
        </p:spPr>
        <p:txBody>
          <a:bodyPr lIns="92075" tIns="46038" rIns="92075" bIns="46038"/>
          <a:lstStyle/>
          <a:p>
            <a:r>
              <a:rPr lang="en-US" i="1" dirty="0" smtClean="0">
                <a:solidFill>
                  <a:schemeClr val="tx1"/>
                </a:solidFill>
              </a:rPr>
              <a:t>A.  Margin Trading (continued)</a:t>
            </a:r>
          </a:p>
        </p:txBody>
      </p:sp>
      <p:sp>
        <p:nvSpPr>
          <p:cNvPr id="52227" name="Rectangle 3"/>
          <p:cNvSpPr>
            <a:spLocks noGrp="1" noChangeArrowheads="1"/>
          </p:cNvSpPr>
          <p:nvPr>
            <p:ph type="body" idx="1"/>
          </p:nvPr>
        </p:nvSpPr>
        <p:spPr>
          <a:xfrm>
            <a:off x="990600" y="2133600"/>
            <a:ext cx="7620000" cy="4267200"/>
          </a:xfrm>
          <a:solidFill>
            <a:schemeClr val="bg1">
              <a:lumMod val="95000"/>
            </a:schemeClr>
          </a:solidFill>
        </p:spPr>
        <p:txBody>
          <a:bodyPr lIns="92075" tIns="46038" rIns="92075" bIns="46038"/>
          <a:lstStyle/>
          <a:p>
            <a:pPr lvl="1">
              <a:lnSpc>
                <a:spcPct val="90000"/>
              </a:lnSpc>
            </a:pPr>
            <a:r>
              <a:rPr lang="en-US" dirty="0" smtClean="0"/>
              <a:t>d.  Suppose after 1 year the stock has a sales price of $40/share.</a:t>
            </a:r>
          </a:p>
          <a:p>
            <a:pPr lvl="2">
              <a:lnSpc>
                <a:spcPct val="90000"/>
              </a:lnSpc>
            </a:pPr>
            <a:r>
              <a:rPr lang="en-US" dirty="0" smtClean="0"/>
              <a:t>Profit = $3200 - $2300 - $2000 = -$1100</a:t>
            </a:r>
          </a:p>
          <a:p>
            <a:pPr lvl="2">
              <a:lnSpc>
                <a:spcPct val="90000"/>
              </a:lnSpc>
            </a:pPr>
            <a:r>
              <a:rPr lang="en-US" dirty="0" smtClean="0"/>
              <a:t>Return = -$1100/2000 = -55%</a:t>
            </a:r>
          </a:p>
          <a:p>
            <a:pPr lvl="2">
              <a:lnSpc>
                <a:spcPct val="90000"/>
              </a:lnSpc>
              <a:buFontTx/>
              <a:buNone/>
            </a:pPr>
            <a:endParaRPr lang="en-US" dirty="0" smtClean="0"/>
          </a:p>
          <a:p>
            <a:pPr lvl="2">
              <a:lnSpc>
                <a:spcPct val="90000"/>
              </a:lnSpc>
              <a:buFontTx/>
              <a:buNone/>
            </a:pPr>
            <a:r>
              <a:rPr lang="en-US" sz="2800" dirty="0" smtClean="0"/>
              <a:t>*Notice the return and loss are magnified by margin use.  Also notice that the downside loss potential is greater than the upside gain potential.</a:t>
            </a:r>
          </a:p>
        </p:txBody>
      </p:sp>
      <p:sp>
        <p:nvSpPr>
          <p:cNvPr id="2" name="Date Placeholder 1"/>
          <p:cNvSpPr>
            <a:spLocks noGrp="1"/>
          </p:cNvSpPr>
          <p:nvPr>
            <p:ph type="dt" sz="half" idx="2"/>
          </p:nvPr>
        </p:nvSpPr>
        <p:spPr/>
        <p:txBody>
          <a:bodyPr/>
          <a:lstStyle/>
          <a:p>
            <a:fld id="{859D961C-8F24-4075-9DA3-44245CE4CF47}" type="datetime1">
              <a:rPr lang="en-US" smtClean="0"/>
              <a:t>8/5/2015</a:t>
            </a:fld>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dissolve">
                                      <p:cBhvr>
                                        <p:cTn id="7" dur="500"/>
                                        <p:tgtEl>
                                          <p:spTgt spid="52227">
                                            <p:txEl>
                                              <p:pRg st="0" end="0"/>
                                            </p:txEl>
                                          </p:spTgt>
                                        </p:tgtEl>
                                      </p:cBhvr>
                                    </p:animEffect>
                                  </p:childTnLst>
                                  <p:subTnLst>
                                    <p:animClr clrSpc="rgb" dir="cw">
                                      <p:cBhvr override="childStyle">
                                        <p:cTn dur="1" fill="hold" display="0" masterRel="nextClick" afterEffect="1"/>
                                        <p:tgtEl>
                                          <p:spTgt spid="52227">
                                            <p:txEl>
                                              <p:pRg st="0" end="0"/>
                                            </p:txEl>
                                          </p:spTgt>
                                        </p:tgtEl>
                                        <p:attrNameLst>
                                          <p:attrName>ppt_c</p:attrName>
                                        </p:attrNameLst>
                                      </p:cBhvr>
                                      <p:to>
                                        <a:srgbClr val="919191"/>
                                      </p:to>
                                    </p:animClr>
                                  </p:subTnLst>
                                </p:cTn>
                              </p:par>
                              <p:par>
                                <p:cTn id="8" presetID="9" presetClass="entr" presetSubtype="0" fill="hold" grpId="0" nodeType="withEffect">
                                  <p:stCondLst>
                                    <p:cond delay="0"/>
                                  </p:stCondLst>
                                  <p:childTnLst>
                                    <p:set>
                                      <p:cBhvr>
                                        <p:cTn id="9" dur="1" fill="hold">
                                          <p:stCondLst>
                                            <p:cond delay="0"/>
                                          </p:stCondLst>
                                        </p:cTn>
                                        <p:tgtEl>
                                          <p:spTgt spid="52227">
                                            <p:txEl>
                                              <p:pRg st="1" end="1"/>
                                            </p:txEl>
                                          </p:spTgt>
                                        </p:tgtEl>
                                        <p:attrNameLst>
                                          <p:attrName>style.visibility</p:attrName>
                                        </p:attrNameLst>
                                      </p:cBhvr>
                                      <p:to>
                                        <p:strVal val="visible"/>
                                      </p:to>
                                    </p:set>
                                    <p:animEffect transition="in" filter="dissolve">
                                      <p:cBhvr>
                                        <p:cTn id="10" dur="500"/>
                                        <p:tgtEl>
                                          <p:spTgt spid="52227">
                                            <p:txEl>
                                              <p:pRg st="1" end="1"/>
                                            </p:txEl>
                                          </p:spTgt>
                                        </p:tgtEl>
                                      </p:cBhvr>
                                    </p:animEffect>
                                  </p:childTnLst>
                                  <p:subTnLst>
                                    <p:animClr clrSpc="rgb" dir="cw">
                                      <p:cBhvr override="childStyle">
                                        <p:cTn dur="1" fill="hold" display="0" masterRel="nextClick" afterEffect="1"/>
                                        <p:tgtEl>
                                          <p:spTgt spid="52227">
                                            <p:txEl>
                                              <p:pRg st="1" end="1"/>
                                            </p:txEl>
                                          </p:spTgt>
                                        </p:tgtEl>
                                        <p:attrNameLst>
                                          <p:attrName>ppt_c</p:attrName>
                                        </p:attrNameLst>
                                      </p:cBhvr>
                                      <p:to>
                                        <a:srgbClr val="919191"/>
                                      </p:to>
                                    </p:animClr>
                                  </p:subTnLst>
                                </p:cTn>
                              </p:par>
                              <p:par>
                                <p:cTn id="11" presetID="9" presetClass="entr" presetSubtype="0" fill="hold" grpId="0" nodeType="withEffect">
                                  <p:stCondLst>
                                    <p:cond delay="0"/>
                                  </p:stCondLst>
                                  <p:childTnLst>
                                    <p:set>
                                      <p:cBhvr>
                                        <p:cTn id="12" dur="1" fill="hold">
                                          <p:stCondLst>
                                            <p:cond delay="0"/>
                                          </p:stCondLst>
                                        </p:cTn>
                                        <p:tgtEl>
                                          <p:spTgt spid="52227">
                                            <p:txEl>
                                              <p:pRg st="2" end="2"/>
                                            </p:txEl>
                                          </p:spTgt>
                                        </p:tgtEl>
                                        <p:attrNameLst>
                                          <p:attrName>style.visibility</p:attrName>
                                        </p:attrNameLst>
                                      </p:cBhvr>
                                      <p:to>
                                        <p:strVal val="visible"/>
                                      </p:to>
                                    </p:set>
                                    <p:animEffect transition="in" filter="dissolve">
                                      <p:cBhvr>
                                        <p:cTn id="13" dur="500"/>
                                        <p:tgtEl>
                                          <p:spTgt spid="52227">
                                            <p:txEl>
                                              <p:pRg st="2" end="2"/>
                                            </p:txEl>
                                          </p:spTgt>
                                        </p:tgtEl>
                                      </p:cBhvr>
                                    </p:animEffect>
                                  </p:childTnLst>
                                  <p:subTnLst>
                                    <p:animClr clrSpc="rgb" dir="cw">
                                      <p:cBhvr override="childStyle">
                                        <p:cTn dur="1" fill="hold" display="0" masterRel="nextClick" afterEffect="1"/>
                                        <p:tgtEl>
                                          <p:spTgt spid="52227">
                                            <p:txEl>
                                              <p:pRg st="2" end="2"/>
                                            </p:txEl>
                                          </p:spTgt>
                                        </p:tgtEl>
                                        <p:attrNameLst>
                                          <p:attrName>ppt_c</p:attrName>
                                        </p:attrNameLst>
                                      </p:cBhvr>
                                      <p:to>
                                        <a:srgbClr val="919191"/>
                                      </p:to>
                                    </p:animClr>
                                  </p:subTnLst>
                                </p:cTn>
                              </p:par>
                              <p:par>
                                <p:cTn id="14" presetID="9" presetClass="entr" presetSubtype="0" fill="hold" grpId="0" nodeType="withEffect">
                                  <p:stCondLst>
                                    <p:cond delay="0"/>
                                  </p:stCondLst>
                                  <p:childTnLst>
                                    <p:set>
                                      <p:cBhvr>
                                        <p:cTn id="15" dur="1" fill="hold">
                                          <p:stCondLst>
                                            <p:cond delay="0"/>
                                          </p:stCondLst>
                                        </p:cTn>
                                        <p:tgtEl>
                                          <p:spTgt spid="52227">
                                            <p:txEl>
                                              <p:pRg st="4" end="4"/>
                                            </p:txEl>
                                          </p:spTgt>
                                        </p:tgtEl>
                                        <p:attrNameLst>
                                          <p:attrName>style.visibility</p:attrName>
                                        </p:attrNameLst>
                                      </p:cBhvr>
                                      <p:to>
                                        <p:strVal val="visible"/>
                                      </p:to>
                                    </p:set>
                                    <p:animEffect transition="in" filter="dissolve">
                                      <p:cBhvr>
                                        <p:cTn id="16" dur="500"/>
                                        <p:tgtEl>
                                          <p:spTgt spid="52227">
                                            <p:txEl>
                                              <p:pRg st="4" end="4"/>
                                            </p:txEl>
                                          </p:spTgt>
                                        </p:tgtEl>
                                      </p:cBhvr>
                                    </p:animEffect>
                                  </p:childTnLst>
                                  <p:subTnLst>
                                    <p:animClr clrSpc="rgb" dir="cw">
                                      <p:cBhvr override="childStyle">
                                        <p:cTn dur="1" fill="hold" display="0" masterRel="nextClick" afterEffect="1"/>
                                        <p:tgtEl>
                                          <p:spTgt spid="52227">
                                            <p:txEl>
                                              <p:pRg st="4" end="4"/>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90600" y="914400"/>
            <a:ext cx="7924800" cy="762000"/>
          </a:xfrm>
          <a:noFill/>
        </p:spPr>
        <p:txBody>
          <a:bodyPr lIns="92075" tIns="46038" rIns="92075" bIns="46038"/>
          <a:lstStyle/>
          <a:p>
            <a:r>
              <a:rPr lang="en-US" i="1" smtClean="0">
                <a:solidFill>
                  <a:schemeClr val="tx1"/>
                </a:solidFill>
              </a:rPr>
              <a:t>A.  Margin Trading (continued)</a:t>
            </a:r>
          </a:p>
        </p:txBody>
      </p:sp>
      <p:sp>
        <p:nvSpPr>
          <p:cNvPr id="54275" name="Rectangle 3"/>
          <p:cNvSpPr>
            <a:spLocks noGrp="1" noChangeArrowheads="1"/>
          </p:cNvSpPr>
          <p:nvPr>
            <p:ph type="body" idx="1"/>
          </p:nvPr>
        </p:nvSpPr>
        <p:spPr>
          <a:xfrm>
            <a:off x="1066800" y="1752600"/>
            <a:ext cx="7620000" cy="4267200"/>
          </a:xfrm>
          <a:solidFill>
            <a:schemeClr val="bg1">
              <a:lumMod val="95000"/>
            </a:schemeClr>
          </a:solidFill>
        </p:spPr>
        <p:txBody>
          <a:bodyPr lIns="92075" tIns="46038" rIns="92075" bIns="46038"/>
          <a:lstStyle/>
          <a:p>
            <a:r>
              <a:rPr lang="en-US" dirty="0" smtClean="0"/>
              <a:t>Conclusion:  The lower the margin %, the greater the risk.</a:t>
            </a:r>
          </a:p>
          <a:p>
            <a:r>
              <a:rPr lang="en-US" dirty="0" smtClean="0"/>
              <a:t>Exercise:  Try this example with a margin of 10% as it was in 1929.</a:t>
            </a:r>
          </a:p>
          <a:p>
            <a:r>
              <a:rPr lang="en-US" dirty="0" smtClean="0"/>
              <a:t>In today’s market, the margin is around 50 to 60% for stocks, but can be less than 10% for some commodities and financial futures.</a:t>
            </a:r>
          </a:p>
        </p:txBody>
      </p:sp>
      <p:sp>
        <p:nvSpPr>
          <p:cNvPr id="2" name="Date Placeholder 1"/>
          <p:cNvSpPr>
            <a:spLocks noGrp="1"/>
          </p:cNvSpPr>
          <p:nvPr>
            <p:ph type="dt" sz="half" idx="2"/>
          </p:nvPr>
        </p:nvSpPr>
        <p:spPr/>
        <p:txBody>
          <a:bodyPr/>
          <a:lstStyle/>
          <a:p>
            <a:fld id="{DDD5695D-601F-41C2-9D9C-571881169222}" type="datetime1">
              <a:rPr lang="en-US" smtClean="0"/>
              <a:t>8/5/2015</a:t>
            </a:fld>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dissolve">
                                      <p:cBhvr>
                                        <p:cTn id="7" dur="5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919191"/>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4275">
                                            <p:txEl>
                                              <p:pRg st="1" end="1"/>
                                            </p:txEl>
                                          </p:spTgt>
                                        </p:tgtEl>
                                        <p:attrNameLst>
                                          <p:attrName>style.visibility</p:attrName>
                                        </p:attrNameLst>
                                      </p:cBhvr>
                                      <p:to>
                                        <p:strVal val="visible"/>
                                      </p:to>
                                    </p:set>
                                    <p:animEffect transition="in" filter="dissolve">
                                      <p:cBhvr>
                                        <p:cTn id="12" dur="5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919191"/>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4275">
                                            <p:txEl>
                                              <p:pRg st="2" end="2"/>
                                            </p:txEl>
                                          </p:spTgt>
                                        </p:tgtEl>
                                        <p:attrNameLst>
                                          <p:attrName>style.visibility</p:attrName>
                                        </p:attrNameLst>
                                      </p:cBhvr>
                                      <p:to>
                                        <p:strVal val="visible"/>
                                      </p:to>
                                    </p:set>
                                    <p:animEffect transition="in" filter="dissolve">
                                      <p:cBhvr>
                                        <p:cTn id="17" dur="500"/>
                                        <p:tgtEl>
                                          <p:spTgt spid="54275">
                                            <p:txEl>
                                              <p:pRg st="2" end="2"/>
                                            </p:txEl>
                                          </p:spTgt>
                                        </p:tgtEl>
                                      </p:cBhvr>
                                    </p:animEffect>
                                  </p:childTnLst>
                                  <p:subTnLst>
                                    <p:animClr clrSpc="rgb" dir="cw">
                                      <p:cBhvr override="childStyle">
                                        <p:cTn dur="1" fill="hold" display="0" masterRel="nextClick" afterEffect="1"/>
                                        <p:tgtEl>
                                          <p:spTgt spid="54275">
                                            <p:txEl>
                                              <p:pRg st="2" end="2"/>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828800" y="1219200"/>
            <a:ext cx="6324600" cy="762000"/>
          </a:xfrm>
          <a:noFill/>
        </p:spPr>
        <p:txBody>
          <a:bodyPr lIns="92075" tIns="46038" rIns="92075" bIns="46038"/>
          <a:lstStyle/>
          <a:p>
            <a:r>
              <a:rPr lang="en-US" i="1" smtClean="0">
                <a:solidFill>
                  <a:schemeClr val="tx1"/>
                </a:solidFill>
              </a:rPr>
              <a:t>B.  Selling Short</a:t>
            </a:r>
          </a:p>
        </p:txBody>
      </p:sp>
      <p:sp>
        <p:nvSpPr>
          <p:cNvPr id="56323" name="Rectangle 3"/>
          <p:cNvSpPr>
            <a:spLocks noGrp="1" noChangeArrowheads="1"/>
          </p:cNvSpPr>
          <p:nvPr>
            <p:ph type="body" idx="1"/>
          </p:nvPr>
        </p:nvSpPr>
        <p:spPr>
          <a:xfrm>
            <a:off x="1143000" y="2133600"/>
            <a:ext cx="7620000" cy="4267200"/>
          </a:xfrm>
          <a:solidFill>
            <a:schemeClr val="bg1">
              <a:lumMod val="95000"/>
            </a:schemeClr>
          </a:solidFill>
        </p:spPr>
        <p:txBody>
          <a:bodyPr lIns="92075" tIns="46038" rIns="92075" bIns="46038"/>
          <a:lstStyle/>
          <a:p>
            <a:r>
              <a:rPr lang="en-US" sz="2800" dirty="0" smtClean="0"/>
              <a:t>1.  Essentials</a:t>
            </a:r>
          </a:p>
          <a:p>
            <a:r>
              <a:rPr lang="en-US" sz="2800" dirty="0" smtClean="0"/>
              <a:t>2.  Making money when prices fall</a:t>
            </a:r>
          </a:p>
          <a:p>
            <a:pPr lvl="1"/>
            <a:r>
              <a:rPr lang="en-US" sz="2400" dirty="0" smtClean="0"/>
              <a:t>Example:  You believe the price of a stock will decrease and you borrow 100 shares from your broker.  You sell the shares at $40/share today.  One month from now the price falls to $35/share and you buy 100 shares back to return to your broker.</a:t>
            </a:r>
          </a:p>
          <a:p>
            <a:pPr lvl="2"/>
            <a:r>
              <a:rPr lang="en-US" sz="2000" dirty="0" smtClean="0"/>
              <a:t>Profit:  $4000 - $3500 = $500</a:t>
            </a:r>
          </a:p>
          <a:p>
            <a:pPr lvl="2"/>
            <a:r>
              <a:rPr lang="en-US" sz="2000" dirty="0" smtClean="0"/>
              <a:t>Return:  $500/0 = infinite</a:t>
            </a:r>
          </a:p>
        </p:txBody>
      </p:sp>
      <p:sp>
        <p:nvSpPr>
          <p:cNvPr id="2" name="Date Placeholder 1"/>
          <p:cNvSpPr>
            <a:spLocks noGrp="1"/>
          </p:cNvSpPr>
          <p:nvPr>
            <p:ph type="dt" sz="half" idx="2"/>
          </p:nvPr>
        </p:nvSpPr>
        <p:spPr/>
        <p:txBody>
          <a:bodyPr/>
          <a:lstStyle/>
          <a:p>
            <a:fld id="{119190D0-20C6-473E-A80A-E47D0DE45212}" type="datetime1">
              <a:rPr lang="en-US" smtClean="0"/>
              <a:t>8/5/2015</a:t>
            </a:fld>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dissolve">
                                      <p:cBhvr>
                                        <p:cTn id="7" dur="500"/>
                                        <p:tgtEl>
                                          <p:spTgt spid="56323">
                                            <p:txEl>
                                              <p:pRg st="0" end="0"/>
                                            </p:txEl>
                                          </p:spTgt>
                                        </p:tgtEl>
                                      </p:cBhvr>
                                    </p:animEffect>
                                  </p:childTnLst>
                                  <p:subTnLst>
                                    <p:animClr clrSpc="rgb" dir="cw">
                                      <p:cBhvr override="childStyle">
                                        <p:cTn dur="1" fill="hold" display="0" masterRel="nextClick" afterEffect="1"/>
                                        <p:tgtEl>
                                          <p:spTgt spid="56323">
                                            <p:txEl>
                                              <p:pRg st="0" end="0"/>
                                            </p:txEl>
                                          </p:spTgt>
                                        </p:tgtEl>
                                        <p:attrNameLst>
                                          <p:attrName>ppt_c</p:attrName>
                                        </p:attrNameLst>
                                      </p:cBhvr>
                                      <p:to>
                                        <a:srgbClr val="919191"/>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6323">
                                            <p:txEl>
                                              <p:pRg st="1" end="1"/>
                                            </p:txEl>
                                          </p:spTgt>
                                        </p:tgtEl>
                                        <p:attrNameLst>
                                          <p:attrName>style.visibility</p:attrName>
                                        </p:attrNameLst>
                                      </p:cBhvr>
                                      <p:to>
                                        <p:strVal val="visible"/>
                                      </p:to>
                                    </p:set>
                                    <p:animEffect transition="in" filter="dissolve">
                                      <p:cBhvr>
                                        <p:cTn id="12" dur="500"/>
                                        <p:tgtEl>
                                          <p:spTgt spid="56323">
                                            <p:txEl>
                                              <p:pRg st="1" end="1"/>
                                            </p:txEl>
                                          </p:spTgt>
                                        </p:tgtEl>
                                      </p:cBhvr>
                                    </p:animEffect>
                                  </p:childTnLst>
                                  <p:subTnLst>
                                    <p:animClr clrSpc="rgb" dir="cw">
                                      <p:cBhvr override="childStyle">
                                        <p:cTn dur="1" fill="hold" display="0" masterRel="nextClick" afterEffect="1"/>
                                        <p:tgtEl>
                                          <p:spTgt spid="56323">
                                            <p:txEl>
                                              <p:pRg st="1" end="1"/>
                                            </p:txEl>
                                          </p:spTgt>
                                        </p:tgtEl>
                                        <p:attrNameLst>
                                          <p:attrName>ppt_c</p:attrName>
                                        </p:attrNameLst>
                                      </p:cBhvr>
                                      <p:to>
                                        <a:srgbClr val="919191"/>
                                      </p:to>
                                    </p:animClr>
                                  </p:subTnLst>
                                </p:cTn>
                              </p:par>
                              <p:par>
                                <p:cTn id="13" presetID="9" presetClass="entr" presetSubtype="0" fill="hold" grpId="0" nodeType="with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animEffect transition="in" filter="dissolve">
                                      <p:cBhvr>
                                        <p:cTn id="15" dur="500"/>
                                        <p:tgtEl>
                                          <p:spTgt spid="56323">
                                            <p:txEl>
                                              <p:pRg st="2" end="2"/>
                                            </p:txEl>
                                          </p:spTgt>
                                        </p:tgtEl>
                                      </p:cBhvr>
                                    </p:animEffect>
                                  </p:childTnLst>
                                  <p:subTnLst>
                                    <p:animClr clrSpc="rgb" dir="cw">
                                      <p:cBhvr override="childStyle">
                                        <p:cTn dur="1" fill="hold" display="0" masterRel="nextClick" afterEffect="1"/>
                                        <p:tgtEl>
                                          <p:spTgt spid="56323">
                                            <p:txEl>
                                              <p:pRg st="2" end="2"/>
                                            </p:txEl>
                                          </p:spTgt>
                                        </p:tgtEl>
                                        <p:attrNameLst>
                                          <p:attrName>ppt_c</p:attrName>
                                        </p:attrNameLst>
                                      </p:cBhvr>
                                      <p:to>
                                        <a:srgbClr val="919191"/>
                                      </p:to>
                                    </p:animClr>
                                  </p:subTnLst>
                                </p:cTn>
                              </p:par>
                              <p:par>
                                <p:cTn id="16" presetID="9" presetClass="entr" presetSubtype="0" fill="hold" grpId="0" nodeType="withEffect">
                                  <p:stCondLst>
                                    <p:cond delay="0"/>
                                  </p:stCondLst>
                                  <p:childTnLst>
                                    <p:set>
                                      <p:cBhvr>
                                        <p:cTn id="17" dur="1" fill="hold">
                                          <p:stCondLst>
                                            <p:cond delay="0"/>
                                          </p:stCondLst>
                                        </p:cTn>
                                        <p:tgtEl>
                                          <p:spTgt spid="56323">
                                            <p:txEl>
                                              <p:pRg st="3" end="3"/>
                                            </p:txEl>
                                          </p:spTgt>
                                        </p:tgtEl>
                                        <p:attrNameLst>
                                          <p:attrName>style.visibility</p:attrName>
                                        </p:attrNameLst>
                                      </p:cBhvr>
                                      <p:to>
                                        <p:strVal val="visible"/>
                                      </p:to>
                                    </p:set>
                                    <p:animEffect transition="in" filter="dissolve">
                                      <p:cBhvr>
                                        <p:cTn id="18" dur="500"/>
                                        <p:tgtEl>
                                          <p:spTgt spid="56323">
                                            <p:txEl>
                                              <p:pRg st="3" end="3"/>
                                            </p:txEl>
                                          </p:spTgt>
                                        </p:tgtEl>
                                      </p:cBhvr>
                                    </p:animEffect>
                                  </p:childTnLst>
                                  <p:subTnLst>
                                    <p:animClr clrSpc="rgb" dir="cw">
                                      <p:cBhvr override="childStyle">
                                        <p:cTn dur="1" fill="hold" display="0" masterRel="nextClick" afterEffect="1"/>
                                        <p:tgtEl>
                                          <p:spTgt spid="56323">
                                            <p:txEl>
                                              <p:pRg st="3" end="3"/>
                                            </p:txEl>
                                          </p:spTgt>
                                        </p:tgtEl>
                                        <p:attrNameLst>
                                          <p:attrName>ppt_c</p:attrName>
                                        </p:attrNameLst>
                                      </p:cBhvr>
                                      <p:to>
                                        <a:srgbClr val="919191"/>
                                      </p:to>
                                    </p:animClr>
                                  </p:subTnLst>
                                </p:cTn>
                              </p:par>
                              <p:par>
                                <p:cTn id="19" presetID="9" presetClass="entr" presetSubtype="0" fill="hold" grpId="0" nodeType="withEffect">
                                  <p:stCondLst>
                                    <p:cond delay="0"/>
                                  </p:stCondLst>
                                  <p:childTnLst>
                                    <p:set>
                                      <p:cBhvr>
                                        <p:cTn id="20" dur="1" fill="hold">
                                          <p:stCondLst>
                                            <p:cond delay="0"/>
                                          </p:stCondLst>
                                        </p:cTn>
                                        <p:tgtEl>
                                          <p:spTgt spid="56323">
                                            <p:txEl>
                                              <p:pRg st="4" end="4"/>
                                            </p:txEl>
                                          </p:spTgt>
                                        </p:tgtEl>
                                        <p:attrNameLst>
                                          <p:attrName>style.visibility</p:attrName>
                                        </p:attrNameLst>
                                      </p:cBhvr>
                                      <p:to>
                                        <p:strVal val="visible"/>
                                      </p:to>
                                    </p:set>
                                    <p:animEffect transition="in" filter="dissolve">
                                      <p:cBhvr>
                                        <p:cTn id="21" dur="500"/>
                                        <p:tgtEl>
                                          <p:spTgt spid="56323">
                                            <p:txEl>
                                              <p:pRg st="4" end="4"/>
                                            </p:txEl>
                                          </p:spTgt>
                                        </p:tgtEl>
                                      </p:cBhvr>
                                    </p:animEffect>
                                  </p:childTnLst>
                                  <p:subTnLst>
                                    <p:animClr clrSpc="rgb" dir="cw">
                                      <p:cBhvr override="childStyle">
                                        <p:cTn dur="1" fill="hold" display="0" masterRel="nextClick" afterEffect="1"/>
                                        <p:tgtEl>
                                          <p:spTgt spid="56323">
                                            <p:txEl>
                                              <p:pRg st="4" end="4"/>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81000" y="990600"/>
            <a:ext cx="8610600" cy="762000"/>
          </a:xfrm>
          <a:solidFill>
            <a:schemeClr val="bg1">
              <a:lumMod val="95000"/>
            </a:schemeClr>
          </a:solidFill>
        </p:spPr>
        <p:txBody>
          <a:bodyPr/>
          <a:lstStyle/>
          <a:p>
            <a:pPr algn="ctr">
              <a:defRPr/>
            </a:pPr>
            <a:r>
              <a:rPr lang="en-US" i="1" dirty="0" smtClean="0">
                <a:solidFill>
                  <a:schemeClr val="tx1"/>
                </a:solidFill>
              </a:rPr>
              <a:t>Warren Buffett’s Thoughts on Risk</a:t>
            </a:r>
            <a:endParaRPr lang="en-US" dirty="0" smtClean="0">
              <a:solidFill>
                <a:schemeClr val="tx1"/>
              </a:solidFill>
            </a:endParaRPr>
          </a:p>
        </p:txBody>
      </p:sp>
      <p:sp>
        <p:nvSpPr>
          <p:cNvPr id="31747" name="Rectangle 3"/>
          <p:cNvSpPr>
            <a:spLocks noGrp="1" noChangeArrowheads="1"/>
          </p:cNvSpPr>
          <p:nvPr>
            <p:ph type="body" idx="1"/>
          </p:nvPr>
        </p:nvSpPr>
        <p:spPr>
          <a:xfrm>
            <a:off x="914400" y="1981200"/>
            <a:ext cx="7620000" cy="4267200"/>
          </a:xfrm>
          <a:solidFill>
            <a:schemeClr val="bg1">
              <a:lumMod val="95000"/>
            </a:schemeClr>
          </a:solidFill>
        </p:spPr>
        <p:txBody>
          <a:bodyPr/>
          <a:lstStyle/>
          <a:p>
            <a:r>
              <a:rPr lang="en-US" sz="2400" dirty="0" smtClean="0"/>
              <a:t>Charlie </a:t>
            </a:r>
            <a:r>
              <a:rPr lang="en-US" sz="2400" dirty="0" err="1" smtClean="0"/>
              <a:t>Munger</a:t>
            </a:r>
            <a:r>
              <a:rPr lang="en-US" sz="2400" dirty="0" smtClean="0"/>
              <a:t> (Buffett’s business partner) and Buffett decided long ago that in an investment lifetime it’s just too hard to make hundreds of smart decisions.  That judgment became ever more compelling as Berkshire’s capital mushroomed and the universe of investments that could significantly effect our results shrank dramatically.  Therefore, we adopted a strategy that required our being smart--not too smart at that--only a very few times.  Indeed, we’ll now settle for one good idea a year…..</a:t>
            </a:r>
          </a:p>
        </p:txBody>
      </p:sp>
      <p:sp>
        <p:nvSpPr>
          <p:cNvPr id="2" name="Date Placeholder 1"/>
          <p:cNvSpPr>
            <a:spLocks noGrp="1"/>
          </p:cNvSpPr>
          <p:nvPr>
            <p:ph type="dt" sz="half" idx="2"/>
          </p:nvPr>
        </p:nvSpPr>
        <p:spPr/>
        <p:txBody>
          <a:bodyPr/>
          <a:lstStyle/>
          <a:p>
            <a:fld id="{5402A59A-D01A-470E-8C98-587E14D1F879}" type="datetime1">
              <a:rPr lang="en-US" smtClean="0"/>
              <a:t>8/5/2015</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Rectangle 2"/>
          <p:cNvSpPr txBox="1">
            <a:spLocks noChangeArrowheads="1"/>
          </p:cNvSpPr>
          <p:nvPr/>
        </p:nvSpPr>
        <p:spPr>
          <a:xfrm>
            <a:off x="3048000" y="1066800"/>
            <a:ext cx="3200400" cy="762000"/>
          </a:xfrm>
          <a:prstGeom prst="rect">
            <a:avLst/>
          </a:prstGeom>
          <a:solidFill>
            <a:srgbClr val="FFFFFF">
              <a:alpha val="89804"/>
            </a:srgbClr>
          </a:solidFill>
        </p:spPr>
        <p:txBody>
          <a:bodyPr lIns="92075" tIns="46038" rIns="92075" bIns="46038"/>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400" b="1" i="1" u="sng" strike="noStrike" kern="0" cap="none" spc="0" normalizeH="0" baseline="0" noProof="0" dirty="0" smtClean="0">
                <a:ln>
                  <a:noFill/>
                </a:ln>
                <a:solidFill>
                  <a:schemeClr val="tx1"/>
                </a:solidFill>
                <a:effectLst/>
                <a:uLnTx/>
                <a:uFillTx/>
                <a:latin typeface="+mj-lt"/>
                <a:ea typeface="+mj-ea"/>
                <a:cs typeface="+mj-cs"/>
              </a:rPr>
              <a:t>A.  Return</a:t>
            </a:r>
          </a:p>
        </p:txBody>
      </p:sp>
      <p:sp>
        <p:nvSpPr>
          <p:cNvPr id="6" name="Rectangle 3"/>
          <p:cNvSpPr txBox="1">
            <a:spLocks noChangeArrowheads="1"/>
          </p:cNvSpPr>
          <p:nvPr/>
        </p:nvSpPr>
        <p:spPr>
          <a:xfrm>
            <a:off x="685800" y="1981200"/>
            <a:ext cx="7696200" cy="4114800"/>
          </a:xfrm>
          <a:prstGeom prst="rect">
            <a:avLst/>
          </a:prstGeom>
          <a:solidFill>
            <a:srgbClr val="FFFFFF">
              <a:alpha val="89804"/>
            </a:srgbClr>
          </a:solidFill>
        </p:spPr>
        <p:txBody>
          <a:bodyPr lIns="92075" tIns="46038" rIns="92075" bIns="46038"/>
          <a:lstStyle/>
          <a:p>
            <a:pPr marL="342900" marR="0" lvl="0" indent="-342900" algn="l" defTabSz="914400" rtl="0" eaLnBrk="0" fontAlgn="base" latinLnBrk="0" hangingPunct="0">
              <a:lnSpc>
                <a:spcPct val="100000"/>
              </a:lnSpc>
              <a:spcBef>
                <a:spcPct val="20000"/>
              </a:spcBef>
              <a:spcAft>
                <a:spcPct val="0"/>
              </a:spcAft>
              <a:buClr>
                <a:srgbClr val="000099"/>
              </a:buClr>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1.  Return can be seen as the reward </a:t>
            </a:r>
          </a:p>
          <a:p>
            <a:pPr marL="342900" marR="0" lvl="0" indent="-342900" algn="l" defTabSz="914400" rtl="0" eaLnBrk="0" fontAlgn="base" latinLnBrk="0" hangingPunct="0">
              <a:lnSpc>
                <a:spcPct val="100000"/>
              </a:lnSpc>
              <a:spcBef>
                <a:spcPct val="20000"/>
              </a:spcBef>
              <a:spcAft>
                <a:spcPct val="0"/>
              </a:spcAft>
              <a:buClr>
                <a:srgbClr val="000099"/>
              </a:buClr>
              <a:buSzTx/>
              <a:buFontTx/>
              <a:buNone/>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        for  investing.</a:t>
            </a:r>
          </a:p>
          <a:p>
            <a:pPr marL="342900" marR="0" lvl="0" indent="-342900" algn="l" defTabSz="914400" rtl="0" eaLnBrk="0" fontAlgn="base" latinLnBrk="0" hangingPunct="0">
              <a:lnSpc>
                <a:spcPct val="100000"/>
              </a:lnSpc>
              <a:spcBef>
                <a:spcPct val="20000"/>
              </a:spcBef>
              <a:spcAft>
                <a:spcPct val="0"/>
              </a:spcAft>
              <a:buClr>
                <a:srgbClr val="000099"/>
              </a:buClr>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2.  Components of Return</a:t>
            </a:r>
          </a:p>
          <a:p>
            <a:pPr marL="342900" marR="0" lvl="0" indent="-342900" algn="l" defTabSz="914400" rtl="0" eaLnBrk="0" fontAlgn="base" latinLnBrk="0" hangingPunct="0">
              <a:lnSpc>
                <a:spcPct val="100000"/>
              </a:lnSpc>
              <a:spcBef>
                <a:spcPct val="20000"/>
              </a:spcBef>
              <a:spcAft>
                <a:spcPct val="0"/>
              </a:spcAft>
              <a:buClr>
                <a:srgbClr val="000099"/>
              </a:buClr>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3.  Importance of Return</a:t>
            </a:r>
          </a:p>
          <a:p>
            <a:pPr marL="342900" marR="0" lvl="0" indent="-342900" algn="l" defTabSz="914400" rtl="0" eaLnBrk="0" fontAlgn="base" latinLnBrk="0" hangingPunct="0">
              <a:lnSpc>
                <a:spcPct val="100000"/>
              </a:lnSpc>
              <a:spcBef>
                <a:spcPct val="20000"/>
              </a:spcBef>
              <a:spcAft>
                <a:spcPct val="0"/>
              </a:spcAft>
              <a:buClr>
                <a:srgbClr val="000099"/>
              </a:buClr>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4.  Calculating Return</a:t>
            </a:r>
          </a:p>
          <a:p>
            <a:pPr marL="742950" marR="0" lvl="1" indent="-285750" algn="l" defTabSz="914400" rtl="0" eaLnBrk="0" fontAlgn="base" latinLnBrk="0" hangingPunct="0">
              <a:lnSpc>
                <a:spcPct val="100000"/>
              </a:lnSpc>
              <a:spcBef>
                <a:spcPct val="20000"/>
              </a:spcBef>
              <a:spcAft>
                <a:spcPct val="0"/>
              </a:spcAft>
              <a:buClr>
                <a:srgbClr val="000099"/>
              </a:buClr>
              <a:buSzTx/>
              <a:buFontTx/>
              <a:buChar char="–"/>
              <a:tabLst/>
              <a:defRPr/>
            </a:pPr>
            <a:r>
              <a:rPr kumimoji="0" lang="en-US" sz="2800" b="1" i="0" u="none" strike="noStrike" kern="0" cap="none" spc="0" normalizeH="0" baseline="0" noProof="0" smtClean="0">
                <a:ln>
                  <a:noFill/>
                </a:ln>
                <a:solidFill>
                  <a:schemeClr val="tx1"/>
                </a:solidFill>
                <a:effectLst/>
                <a:uLnTx/>
                <a:uFillTx/>
                <a:latin typeface="+mn-lt"/>
              </a:rPr>
              <a:t>a.  Historical Performance</a:t>
            </a:r>
          </a:p>
          <a:p>
            <a:pPr marL="742950" marR="0" lvl="1" indent="-285750" algn="l" defTabSz="914400" rtl="0" eaLnBrk="0" fontAlgn="base" latinLnBrk="0" hangingPunct="0">
              <a:lnSpc>
                <a:spcPct val="100000"/>
              </a:lnSpc>
              <a:spcBef>
                <a:spcPct val="20000"/>
              </a:spcBef>
              <a:spcAft>
                <a:spcPct val="0"/>
              </a:spcAft>
              <a:buClr>
                <a:srgbClr val="000099"/>
              </a:buClr>
              <a:buSzTx/>
              <a:buFontTx/>
              <a:buChar char="–"/>
              <a:tabLst/>
              <a:defRPr/>
            </a:pPr>
            <a:r>
              <a:rPr kumimoji="0" lang="en-US" sz="2800" b="1" i="0" u="none" strike="noStrike" kern="0" cap="none" spc="0" normalizeH="0" baseline="0" noProof="0" smtClean="0">
                <a:ln>
                  <a:noFill/>
                </a:ln>
                <a:solidFill>
                  <a:schemeClr val="tx1"/>
                </a:solidFill>
                <a:effectLst/>
                <a:uLnTx/>
                <a:uFillTx/>
                <a:latin typeface="+mn-lt"/>
              </a:rPr>
              <a:t>b.  Expected Return</a:t>
            </a:r>
            <a:endParaRPr kumimoji="0" lang="en-US" sz="2800" b="1" i="0" u="none" strike="noStrike" kern="0" cap="none" spc="0" normalizeH="0" baseline="0" noProof="0" dirty="0" smtClean="0">
              <a:ln>
                <a:noFill/>
              </a:ln>
              <a:solidFill>
                <a:schemeClr val="tx1"/>
              </a:solidFill>
              <a:effectLst/>
              <a:uLnTx/>
              <a:uFillTx/>
              <a:latin typeface="+mn-lt"/>
            </a:endParaRPr>
          </a:p>
        </p:txBody>
      </p:sp>
      <p:sp>
        <p:nvSpPr>
          <p:cNvPr id="3" name="Date Placeholder 2"/>
          <p:cNvSpPr>
            <a:spLocks noGrp="1"/>
          </p:cNvSpPr>
          <p:nvPr>
            <p:ph type="dt" sz="half" idx="2"/>
          </p:nvPr>
        </p:nvSpPr>
        <p:spPr/>
        <p:txBody>
          <a:bodyPr/>
          <a:lstStyle/>
          <a:p>
            <a:fld id="{2398EBE6-1185-4E91-AA43-561EB4EA20FC}" type="datetime1">
              <a:rPr lang="en-US" smtClean="0"/>
              <a:t>8/5/2015</a:t>
            </a:fld>
            <a:endParaRPr lang="en-US" dirty="0"/>
          </a:p>
        </p:txBody>
      </p:sp>
      <p:sp>
        <p:nvSpPr>
          <p:cNvPr id="4" name="Footer Placeholder 3"/>
          <p:cNvSpPr>
            <a:spLocks noGrp="1"/>
          </p:cNvSpPr>
          <p:nvPr>
            <p:ph type="ftr" sz="quarter" idx="3"/>
          </p:nvPr>
        </p:nvSpPr>
        <p:spPr/>
        <p:txBody>
          <a:bodyPr/>
          <a:lstStyle/>
          <a:p>
            <a:r>
              <a:rPr lang="en-US" smtClean="0"/>
              <a:t>Professor James Kuhle</a:t>
            </a:r>
            <a:endParaRPr lang="en-US" dirty="0"/>
          </a:p>
        </p:txBody>
      </p:sp>
      <p:sp>
        <p:nvSpPr>
          <p:cNvPr id="9" name="Slide Number Placeholder 8"/>
          <p:cNvSpPr>
            <a:spLocks noGrp="1"/>
          </p:cNvSpPr>
          <p:nvPr>
            <p:ph type="sldNum" sz="quarter" idx="4"/>
          </p:nvPr>
        </p:nvSpPr>
        <p:spPr/>
        <p:txBody>
          <a:bodyPr/>
          <a:lstStyle/>
          <a:p>
            <a:fld id="{B5387B5B-A4DF-467A-8FE4-AF2DB400330E}" type="slidenum">
              <a:rPr lang="en-US" smtClean="0"/>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subTnLst>
                                    <p:animClr clrSpc="rgb" dir="cw">
                                      <p:cBhvr override="childStyle">
                                        <p:cTn dur="1" fill="hold" display="0" masterRel="nextClick" afterEffect="1"/>
                                        <p:tgtEl>
                                          <p:spTgt spid="6">
                                            <p:txEl>
                                              <p:pRg st="0" end="0"/>
                                            </p:txEl>
                                          </p:spTgt>
                                        </p:tgtEl>
                                        <p:attrNameLst>
                                          <p:attrName>ppt_c</p:attrName>
                                        </p:attrNameLst>
                                      </p:cBhvr>
                                      <p:to>
                                        <a:srgbClr val="919191"/>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subTnLst>
                                    <p:animClr clrSpc="rgb" dir="cw">
                                      <p:cBhvr override="childStyle">
                                        <p:cTn dur="1" fill="hold" display="0" masterRel="nextClick" afterEffect="1"/>
                                        <p:tgtEl>
                                          <p:spTgt spid="6">
                                            <p:txEl>
                                              <p:pRg st="1" end="1"/>
                                            </p:txEl>
                                          </p:spTgt>
                                        </p:tgtEl>
                                        <p:attrNameLst>
                                          <p:attrName>ppt_c</p:attrName>
                                        </p:attrNameLst>
                                      </p:cBhvr>
                                      <p:to>
                                        <a:srgbClr val="919191"/>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subTnLst>
                                    <p:animClr clrSpc="rgb" dir="cw">
                                      <p:cBhvr override="childStyle">
                                        <p:cTn dur="1" fill="hold" display="0" masterRel="nextClick" afterEffect="1"/>
                                        <p:tgtEl>
                                          <p:spTgt spid="6">
                                            <p:txEl>
                                              <p:pRg st="2" end="2"/>
                                            </p:txEl>
                                          </p:spTgt>
                                        </p:tgtEl>
                                        <p:attrNameLst>
                                          <p:attrName>ppt_c</p:attrName>
                                        </p:attrNameLst>
                                      </p:cBhvr>
                                      <p:to>
                                        <a:srgbClr val="919191"/>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subTnLst>
                                    <p:animClr clrSpc="rgb" dir="cw">
                                      <p:cBhvr override="childStyle">
                                        <p:cTn dur="1" fill="hold" display="0" masterRel="nextClick" afterEffect="1"/>
                                        <p:tgtEl>
                                          <p:spTgt spid="6">
                                            <p:txEl>
                                              <p:pRg st="3" end="3"/>
                                            </p:txEl>
                                          </p:spTgt>
                                        </p:tgtEl>
                                        <p:attrNameLst>
                                          <p:attrName>ppt_c</p:attrName>
                                        </p:attrNameLst>
                                      </p:cBhvr>
                                      <p:to>
                                        <a:srgbClr val="919191"/>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dissolve">
                                      <p:cBhvr>
                                        <p:cTn id="27" dur="500"/>
                                        <p:tgtEl>
                                          <p:spTgt spid="6">
                                            <p:txEl>
                                              <p:pRg st="4" end="4"/>
                                            </p:txEl>
                                          </p:spTgt>
                                        </p:tgtEl>
                                      </p:cBhvr>
                                    </p:animEffect>
                                  </p:childTnLst>
                                  <p:subTnLst>
                                    <p:animClr clrSpc="rgb" dir="cw">
                                      <p:cBhvr override="childStyle">
                                        <p:cTn dur="1" fill="hold" display="0" masterRel="nextClick" afterEffect="1"/>
                                        <p:tgtEl>
                                          <p:spTgt spid="6">
                                            <p:txEl>
                                              <p:pRg st="4" end="4"/>
                                            </p:txEl>
                                          </p:spTgt>
                                        </p:tgtEl>
                                        <p:attrNameLst>
                                          <p:attrName>ppt_c</p:attrName>
                                        </p:attrNameLst>
                                      </p:cBhvr>
                                      <p:to>
                                        <a:srgbClr val="919191"/>
                                      </p:to>
                                    </p:animClr>
                                  </p:subTnLst>
                                </p:cTn>
                              </p:par>
                              <p:par>
                                <p:cTn id="28" presetID="9" presetClass="entr" presetSubtype="0" fill="hold" grpId="0" nodeType="with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animEffect transition="in" filter="dissolve">
                                      <p:cBhvr>
                                        <p:cTn id="30" dur="500"/>
                                        <p:tgtEl>
                                          <p:spTgt spid="6">
                                            <p:txEl>
                                              <p:pRg st="5" end="5"/>
                                            </p:txEl>
                                          </p:spTgt>
                                        </p:tgtEl>
                                      </p:cBhvr>
                                    </p:animEffect>
                                  </p:childTnLst>
                                  <p:subTnLst>
                                    <p:animClr clrSpc="rgb" dir="cw">
                                      <p:cBhvr override="childStyle">
                                        <p:cTn dur="1" fill="hold" display="0" masterRel="nextClick" afterEffect="1"/>
                                        <p:tgtEl>
                                          <p:spTgt spid="6">
                                            <p:txEl>
                                              <p:pRg st="5" end="5"/>
                                            </p:txEl>
                                          </p:spTgt>
                                        </p:tgtEl>
                                        <p:attrNameLst>
                                          <p:attrName>ppt_c</p:attrName>
                                        </p:attrNameLst>
                                      </p:cBhvr>
                                      <p:to>
                                        <a:srgbClr val="919191"/>
                                      </p:to>
                                    </p:animClr>
                                  </p:subTnLst>
                                </p:cTn>
                              </p:par>
                              <p:par>
                                <p:cTn id="31" presetID="9" presetClass="entr" presetSubtype="0" fill="hold" grpId="0" nodeType="with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animEffect transition="in" filter="dissolve">
                                      <p:cBhvr>
                                        <p:cTn id="33" dur="500"/>
                                        <p:tgtEl>
                                          <p:spTgt spid="6">
                                            <p:txEl>
                                              <p:pRg st="6" end="6"/>
                                            </p:txEl>
                                          </p:spTgt>
                                        </p:tgtEl>
                                      </p:cBhvr>
                                    </p:animEffect>
                                  </p:childTnLst>
                                  <p:subTnLst>
                                    <p:animClr clrSpc="rgb" dir="cw">
                                      <p:cBhvr override="childStyle">
                                        <p:cTn dur="1" fill="hold" display="0" masterRel="nextClick" afterEffect="1"/>
                                        <p:tgtEl>
                                          <p:spTgt spid="6">
                                            <p:txEl>
                                              <p:pRg st="6" end="6"/>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066800" y="990600"/>
            <a:ext cx="7543800" cy="762000"/>
          </a:xfrm>
          <a:solidFill>
            <a:schemeClr val="bg1">
              <a:lumMod val="95000"/>
            </a:schemeClr>
          </a:solidFill>
        </p:spPr>
        <p:txBody>
          <a:bodyPr/>
          <a:lstStyle/>
          <a:p>
            <a:pPr algn="ctr">
              <a:defRPr/>
            </a:pPr>
            <a:r>
              <a:rPr lang="en-US" i="1" dirty="0" smtClean="0">
                <a:solidFill>
                  <a:schemeClr val="tx1"/>
                </a:solidFill>
              </a:rPr>
              <a:t>Buffett on Risk Continued</a:t>
            </a:r>
            <a:endParaRPr lang="en-US" dirty="0" smtClean="0">
              <a:solidFill>
                <a:schemeClr val="tx1"/>
              </a:solidFill>
            </a:endParaRPr>
          </a:p>
        </p:txBody>
      </p:sp>
      <p:sp>
        <p:nvSpPr>
          <p:cNvPr id="32771" name="Rectangle 3"/>
          <p:cNvSpPr>
            <a:spLocks noGrp="1" noChangeArrowheads="1"/>
          </p:cNvSpPr>
          <p:nvPr>
            <p:ph type="body" idx="1"/>
          </p:nvPr>
        </p:nvSpPr>
        <p:spPr>
          <a:xfrm>
            <a:off x="990600" y="1905000"/>
            <a:ext cx="7620000" cy="4267200"/>
          </a:xfrm>
          <a:solidFill>
            <a:schemeClr val="bg1">
              <a:lumMod val="95000"/>
            </a:schemeClr>
          </a:solidFill>
        </p:spPr>
        <p:txBody>
          <a:bodyPr/>
          <a:lstStyle/>
          <a:p>
            <a:pPr>
              <a:lnSpc>
                <a:spcPct val="90000"/>
              </a:lnSpc>
            </a:pPr>
            <a:r>
              <a:rPr lang="en-US" sz="2400" dirty="0" smtClean="0"/>
              <a:t>The strategy they’ve adopted precludes their following standard diversification dogma.  Many pundits would therefore say the strategy must be riskier than that employed by more conventional investors.  They disagree.  They believe that a policy of portfolio concentration may well decrease risk if it raises, as it should, both the intensity with which an investor thinks about a business and the comfort level he must feel with its economic characteristics before buying into it.  In stating this opinion, we define risk, using dictionary terms, as “the possibility of loss or injury.”</a:t>
            </a:r>
          </a:p>
        </p:txBody>
      </p:sp>
      <p:sp>
        <p:nvSpPr>
          <p:cNvPr id="2" name="Date Placeholder 1"/>
          <p:cNvSpPr>
            <a:spLocks noGrp="1"/>
          </p:cNvSpPr>
          <p:nvPr>
            <p:ph type="dt" sz="half" idx="2"/>
          </p:nvPr>
        </p:nvSpPr>
        <p:spPr/>
        <p:txBody>
          <a:bodyPr/>
          <a:lstStyle/>
          <a:p>
            <a:fld id="{77B0C9F6-C4AC-43F9-BB30-87ADD034C117}" type="datetime1">
              <a:rPr lang="en-US" smtClean="0"/>
              <a:t>8/5/2015</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066800" y="1066800"/>
            <a:ext cx="7772400" cy="762000"/>
          </a:xfrm>
          <a:solidFill>
            <a:schemeClr val="bg1">
              <a:lumMod val="95000"/>
            </a:schemeClr>
          </a:solidFill>
        </p:spPr>
        <p:txBody>
          <a:bodyPr/>
          <a:lstStyle/>
          <a:p>
            <a:pPr algn="ctr">
              <a:defRPr/>
            </a:pPr>
            <a:r>
              <a:rPr lang="en-US" i="1" dirty="0" smtClean="0">
                <a:solidFill>
                  <a:schemeClr val="tx1"/>
                </a:solidFill>
              </a:rPr>
              <a:t>Buffett on Risk Continued</a:t>
            </a:r>
          </a:p>
        </p:txBody>
      </p:sp>
      <p:sp>
        <p:nvSpPr>
          <p:cNvPr id="33795" name="Rectangle 3"/>
          <p:cNvSpPr>
            <a:spLocks noGrp="1" noChangeArrowheads="1"/>
          </p:cNvSpPr>
          <p:nvPr>
            <p:ph type="body" idx="1"/>
          </p:nvPr>
        </p:nvSpPr>
        <p:spPr>
          <a:xfrm>
            <a:off x="1143000" y="1981200"/>
            <a:ext cx="7467600" cy="4419600"/>
          </a:xfrm>
          <a:solidFill>
            <a:schemeClr val="bg1">
              <a:lumMod val="95000"/>
            </a:schemeClr>
          </a:solidFill>
        </p:spPr>
        <p:txBody>
          <a:bodyPr/>
          <a:lstStyle/>
          <a:p>
            <a:pPr>
              <a:lnSpc>
                <a:spcPct val="90000"/>
              </a:lnSpc>
              <a:buNone/>
            </a:pPr>
            <a:r>
              <a:rPr lang="en-US" sz="2400" dirty="0" smtClean="0"/>
              <a:t>    Academics, however, like to define investment ‘risk’ differently, asserting that it is the relative volatility of a stock or portfolio of stocks--that is, their volatility as compared to that of a large universe of stocks.  Employing data bases and statistical skills, these academics compute with precision the ‘beta’ of a stock--its relative volatility in the past--and then build arcane investment and capital-allocation theories around this calculation.  In their hunger for a single statistic to measure risk, however, they forget a fundamental principle: It is better to be approximately right than precisely </a:t>
            </a:r>
            <a:r>
              <a:rPr lang="en-US" sz="2400" dirty="0" smtClean="0">
                <a:solidFill>
                  <a:srgbClr val="FF0000"/>
                </a:solidFill>
              </a:rPr>
              <a:t>wrong.</a:t>
            </a:r>
          </a:p>
          <a:p>
            <a:pPr>
              <a:lnSpc>
                <a:spcPct val="90000"/>
              </a:lnSpc>
              <a:buNone/>
            </a:pPr>
            <a:endParaRPr lang="en-US" sz="2400" dirty="0" smtClean="0">
              <a:solidFill>
                <a:srgbClr val="FF0000"/>
              </a:solidFill>
            </a:endParaRPr>
          </a:p>
        </p:txBody>
      </p:sp>
      <p:sp>
        <p:nvSpPr>
          <p:cNvPr id="2" name="Date Placeholder 1"/>
          <p:cNvSpPr>
            <a:spLocks noGrp="1"/>
          </p:cNvSpPr>
          <p:nvPr>
            <p:ph type="dt" sz="half" idx="2"/>
          </p:nvPr>
        </p:nvSpPr>
        <p:spPr/>
        <p:txBody>
          <a:bodyPr/>
          <a:lstStyle/>
          <a:p>
            <a:fld id="{A6E4DD3C-DFBB-409A-A8B9-08C94BAFBE17}" type="datetime1">
              <a:rPr lang="en-US" smtClean="0"/>
              <a:t>8/5/2015</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447800" y="838200"/>
            <a:ext cx="6705600" cy="762000"/>
          </a:xfrm>
          <a:solidFill>
            <a:schemeClr val="bg1">
              <a:lumMod val="95000"/>
            </a:schemeClr>
          </a:solidFill>
        </p:spPr>
        <p:txBody>
          <a:bodyPr/>
          <a:lstStyle/>
          <a:p>
            <a:pPr>
              <a:defRPr/>
            </a:pPr>
            <a:r>
              <a:rPr lang="en-US" i="1" dirty="0" smtClean="0">
                <a:solidFill>
                  <a:schemeClr val="tx1"/>
                </a:solidFill>
              </a:rPr>
              <a:t>Buffett on Risk Continued</a:t>
            </a:r>
          </a:p>
        </p:txBody>
      </p:sp>
      <p:sp>
        <p:nvSpPr>
          <p:cNvPr id="34819" name="Rectangle 3"/>
          <p:cNvSpPr>
            <a:spLocks noGrp="1" noChangeArrowheads="1"/>
          </p:cNvSpPr>
          <p:nvPr>
            <p:ph type="body" idx="1"/>
          </p:nvPr>
        </p:nvSpPr>
        <p:spPr>
          <a:xfrm>
            <a:off x="609600" y="1676400"/>
            <a:ext cx="7924800" cy="4267200"/>
          </a:xfrm>
          <a:noFill/>
        </p:spPr>
        <p:txBody>
          <a:bodyPr/>
          <a:lstStyle/>
          <a:p>
            <a:pPr>
              <a:lnSpc>
                <a:spcPct val="90000"/>
              </a:lnSpc>
              <a:buNone/>
            </a:pPr>
            <a:r>
              <a:rPr lang="en-US" sz="2400" dirty="0" smtClean="0"/>
              <a:t>	For owners of a business--and that’s the way we think of shareholders--the academics’ definition of risk is far off the mark, so much so that it produces absurdities.  For example, under beta-based theory, a stock that has dropped very sharply compared to the market…becomes ‘riskier’ at the lower price than it was at the higher price.  The true investor welcomes volatility.  A wildly fluctuating market means that irrationally low prices will periodically be attached to solid businesses.  It is impossible to see how the availability of such prices can be thought of as increasing the hazards for an investor who is totally free to either ignore the market or exploit its folly.</a:t>
            </a:r>
          </a:p>
        </p:txBody>
      </p:sp>
      <p:sp>
        <p:nvSpPr>
          <p:cNvPr id="2" name="Date Placeholder 1"/>
          <p:cNvSpPr>
            <a:spLocks noGrp="1"/>
          </p:cNvSpPr>
          <p:nvPr>
            <p:ph type="dt" sz="half" idx="2"/>
          </p:nvPr>
        </p:nvSpPr>
        <p:spPr/>
        <p:txBody>
          <a:bodyPr/>
          <a:lstStyle/>
          <a:p>
            <a:fld id="{28CAC7B2-A1FC-48A9-9DE9-019E82BABA6F}" type="datetime1">
              <a:rPr lang="en-US" smtClean="0"/>
              <a:t>8/5/2015</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676400" y="1066800"/>
            <a:ext cx="6629400" cy="762000"/>
          </a:xfrm>
          <a:solidFill>
            <a:schemeClr val="bg1">
              <a:lumMod val="95000"/>
            </a:schemeClr>
          </a:solidFill>
        </p:spPr>
        <p:txBody>
          <a:bodyPr/>
          <a:lstStyle/>
          <a:p>
            <a:pPr>
              <a:defRPr/>
            </a:pPr>
            <a:r>
              <a:rPr lang="en-US" i="1" dirty="0" smtClean="0">
                <a:solidFill>
                  <a:schemeClr val="tx1"/>
                </a:solidFill>
              </a:rPr>
              <a:t>Buffett on Risk Continued</a:t>
            </a:r>
            <a:endParaRPr lang="en-US" dirty="0" smtClean="0">
              <a:solidFill>
                <a:schemeClr val="tx1"/>
              </a:solidFill>
            </a:endParaRPr>
          </a:p>
        </p:txBody>
      </p:sp>
      <p:sp>
        <p:nvSpPr>
          <p:cNvPr id="35843" name="Rectangle 3"/>
          <p:cNvSpPr>
            <a:spLocks noGrp="1" noChangeArrowheads="1"/>
          </p:cNvSpPr>
          <p:nvPr>
            <p:ph type="body" idx="1"/>
          </p:nvPr>
        </p:nvSpPr>
        <p:spPr>
          <a:xfrm>
            <a:off x="1066800" y="1981200"/>
            <a:ext cx="7620000" cy="4267200"/>
          </a:xfrm>
          <a:solidFill>
            <a:schemeClr val="bg1">
              <a:lumMod val="95000"/>
            </a:schemeClr>
          </a:solidFill>
        </p:spPr>
        <p:txBody>
          <a:bodyPr/>
          <a:lstStyle/>
          <a:p>
            <a:pPr>
              <a:lnSpc>
                <a:spcPct val="90000"/>
              </a:lnSpc>
            </a:pPr>
            <a:r>
              <a:rPr lang="en-US" sz="2400" dirty="0" smtClean="0"/>
              <a:t>What we do know is that occasional outbreaks of those two super contagious diseases, fear and greed, will forever occur in the investment community.  The timing of these epidemics will be unpredictable.  And the market aberrations produced by them will be equally unpredictable, both as to duration and degree.  Therefore, we never try to anticipate the arrival or departure of either disease.  Our goal is more modest: We simply attempt to be fearful when others are greedy and to be greedy only when others are fearful.</a:t>
            </a:r>
          </a:p>
        </p:txBody>
      </p:sp>
      <p:sp>
        <p:nvSpPr>
          <p:cNvPr id="2" name="Date Placeholder 1"/>
          <p:cNvSpPr>
            <a:spLocks noGrp="1"/>
          </p:cNvSpPr>
          <p:nvPr>
            <p:ph type="dt" sz="half" idx="2"/>
          </p:nvPr>
        </p:nvSpPr>
        <p:spPr/>
        <p:txBody>
          <a:bodyPr/>
          <a:lstStyle/>
          <a:p>
            <a:fld id="{D87D2569-6A4B-4F2F-8BF2-6582EDAC070B}" type="datetime1">
              <a:rPr lang="en-US" smtClean="0"/>
              <a:t>8/5/2015</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152400"/>
            <a:ext cx="5715000" cy="646331"/>
          </a:xfrm>
          <a:prstGeom prst="rect">
            <a:avLst/>
          </a:prstGeom>
          <a:noFill/>
        </p:spPr>
        <p:txBody>
          <a:bodyPr wrap="square" rtlCol="0">
            <a:spAutoFit/>
          </a:bodyPr>
          <a:lstStyle/>
          <a:p>
            <a:pPr algn="ctr"/>
            <a:r>
              <a:rPr lang="en-US" sz="3600" b="1" dirty="0" smtClean="0"/>
              <a:t>Charles Ponzi</a:t>
            </a:r>
            <a:endParaRPr lang="en-US" sz="3600" b="1" dirty="0"/>
          </a:p>
        </p:txBody>
      </p:sp>
      <p:sp>
        <p:nvSpPr>
          <p:cNvPr id="3" name="TextBox 2"/>
          <p:cNvSpPr txBox="1"/>
          <p:nvPr/>
        </p:nvSpPr>
        <p:spPr>
          <a:xfrm>
            <a:off x="1219200" y="1143000"/>
            <a:ext cx="7467600" cy="5016758"/>
          </a:xfrm>
          <a:prstGeom prst="rect">
            <a:avLst/>
          </a:prstGeom>
          <a:solidFill>
            <a:schemeClr val="bg1"/>
          </a:solidFill>
        </p:spPr>
        <p:txBody>
          <a:bodyPr wrap="square" rtlCol="0">
            <a:spAutoFit/>
          </a:bodyPr>
          <a:lstStyle/>
          <a:p>
            <a:r>
              <a:rPr lang="en-US" sz="2000" dirty="0" smtClean="0"/>
              <a:t>	Charles Ponzi started in the Boston area in 1919 with a loan of $200 and 16 investors who put in under $1,000. In les than six months he had thousands of investors and about $10,000,000. He said he was paying 50% interest on short-term investments. He told people he was buying international exchange coupons in foreign countries and getting six times their value in U.S. postage stamps. Buy low, sell high: isn't that what investment is all about? He claimed he was paying friends who invested with him $150 for each $100 invested and that he was doing this in forty-five days, even though he was promising them payment in ninety days. Why not buy the coupons yourself and skip the middleman? That would be greedy, wouldn't it? Besides, it would take effort on the investor's part. Ponzi would do all the work and the investor would enjoy an obscene profit for doing nothing. It didn't take long before he had so much money coming in that he had to move it from under his mattress to a traditional banking institution, which came under scrutiny and led to his undoing. </a:t>
            </a:r>
            <a:endParaRPr lang="en-US" sz="2000" dirty="0"/>
          </a:p>
        </p:txBody>
      </p:sp>
      <p:sp>
        <p:nvSpPr>
          <p:cNvPr id="4" name="Date Placeholder 3"/>
          <p:cNvSpPr>
            <a:spLocks noGrp="1"/>
          </p:cNvSpPr>
          <p:nvPr>
            <p:ph type="dt" sz="half" idx="2"/>
          </p:nvPr>
        </p:nvSpPr>
        <p:spPr/>
        <p:txBody>
          <a:bodyPr/>
          <a:lstStyle/>
          <a:p>
            <a:fld id="{7EA85DEF-B986-45D0-9890-5FF2EB456E14}" type="datetime1">
              <a:rPr lang="en-US" smtClean="0"/>
              <a:t>8/5/2015</a:t>
            </a:fld>
            <a:endParaRPr lang="en-US" dirty="0"/>
          </a:p>
        </p:txBody>
      </p:sp>
      <p:sp>
        <p:nvSpPr>
          <p:cNvPr id="5" name="Footer Placeholder 4"/>
          <p:cNvSpPr>
            <a:spLocks noGrp="1"/>
          </p:cNvSpPr>
          <p:nvPr>
            <p:ph type="ftr" sz="quarter" idx="3"/>
          </p:nvPr>
        </p:nvSpPr>
        <p:spPr/>
        <p:txBody>
          <a:bodyPr/>
          <a:lstStyle/>
          <a:p>
            <a:r>
              <a:rPr lang="en-US" smtClean="0"/>
              <a:t>Professor James Kuhle</a:t>
            </a:r>
            <a:endParaRPr lang="en-US" dirty="0"/>
          </a:p>
        </p:txBody>
      </p:sp>
      <p:sp>
        <p:nvSpPr>
          <p:cNvPr id="6" name="Slide Number Placeholder 5"/>
          <p:cNvSpPr>
            <a:spLocks noGrp="1"/>
          </p:cNvSpPr>
          <p:nvPr>
            <p:ph type="sldNum" sz="quarter" idx="4"/>
          </p:nvPr>
        </p:nvSpPr>
        <p:spPr/>
        <p:txBody>
          <a:bodyPr/>
          <a:lstStyle/>
          <a:p>
            <a:fld id="{B5387B5B-A4DF-467A-8FE4-AF2DB400330E}"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skepdic.com/graphics/ponzi.jpg"/>
          <p:cNvPicPr>
            <a:picLocks noChangeAspect="1" noChangeArrowheads="1"/>
          </p:cNvPicPr>
          <p:nvPr/>
        </p:nvPicPr>
        <p:blipFill>
          <a:blip r:embed="rId3" cstate="print"/>
          <a:srcRect/>
          <a:stretch>
            <a:fillRect/>
          </a:stretch>
        </p:blipFill>
        <p:spPr bwMode="auto">
          <a:xfrm>
            <a:off x="6553200" y="1676400"/>
            <a:ext cx="1828800" cy="1981200"/>
          </a:xfrm>
          <a:prstGeom prst="rect">
            <a:avLst/>
          </a:prstGeom>
          <a:noFill/>
        </p:spPr>
      </p:pic>
      <p:pic>
        <p:nvPicPr>
          <p:cNvPr id="3" name="Picture 2" descr="madoff2.jpg"/>
          <p:cNvPicPr>
            <a:picLocks noChangeAspect="1"/>
          </p:cNvPicPr>
          <p:nvPr/>
        </p:nvPicPr>
        <p:blipFill>
          <a:blip r:embed="rId4" cstate="print"/>
          <a:stretch>
            <a:fillRect/>
          </a:stretch>
        </p:blipFill>
        <p:spPr>
          <a:xfrm>
            <a:off x="2057400" y="2286000"/>
            <a:ext cx="4495800" cy="2330599"/>
          </a:xfrm>
          <a:prstGeom prst="rect">
            <a:avLst/>
          </a:prstGeom>
        </p:spPr>
      </p:pic>
      <p:sp>
        <p:nvSpPr>
          <p:cNvPr id="4" name="Rectangle 3"/>
          <p:cNvSpPr/>
          <p:nvPr/>
        </p:nvSpPr>
        <p:spPr>
          <a:xfrm>
            <a:off x="2057400" y="1600200"/>
            <a:ext cx="4572000" cy="461665"/>
          </a:xfrm>
          <a:prstGeom prst="rect">
            <a:avLst/>
          </a:prstGeom>
        </p:spPr>
        <p:txBody>
          <a:bodyPr>
            <a:spAutoFit/>
          </a:bodyPr>
          <a:lstStyle/>
          <a:p>
            <a:r>
              <a:rPr lang="en-US" b="1" u="sng" dirty="0" smtClean="0"/>
              <a:t>Ponzi Scheme Balance Sheet</a:t>
            </a:r>
            <a:endParaRPr lang="en-US" u="sng" dirty="0"/>
          </a:p>
        </p:txBody>
      </p:sp>
      <p:sp>
        <p:nvSpPr>
          <p:cNvPr id="5" name="Date Placeholder 4"/>
          <p:cNvSpPr>
            <a:spLocks noGrp="1"/>
          </p:cNvSpPr>
          <p:nvPr>
            <p:ph type="dt" sz="half" idx="2"/>
          </p:nvPr>
        </p:nvSpPr>
        <p:spPr/>
        <p:txBody>
          <a:bodyPr/>
          <a:lstStyle/>
          <a:p>
            <a:fld id="{55107B29-9A0B-44B3-86D0-C0B1154B019C}" type="datetime1">
              <a:rPr lang="en-US" smtClean="0"/>
              <a:t>8/5/2015</a:t>
            </a:fld>
            <a:endParaRPr lang="en-US" dirty="0"/>
          </a:p>
        </p:txBody>
      </p:sp>
      <p:sp>
        <p:nvSpPr>
          <p:cNvPr id="6" name="Footer Placeholder 5"/>
          <p:cNvSpPr>
            <a:spLocks noGrp="1"/>
          </p:cNvSpPr>
          <p:nvPr>
            <p:ph type="ftr" sz="quarter" idx="3"/>
          </p:nvPr>
        </p:nvSpPr>
        <p:spPr/>
        <p:txBody>
          <a:bodyPr/>
          <a:lstStyle/>
          <a:p>
            <a:r>
              <a:rPr lang="en-US" smtClean="0"/>
              <a:t>Professor James Kuhle</a:t>
            </a:r>
            <a:endParaRPr lang="en-US" dirty="0"/>
          </a:p>
        </p:txBody>
      </p:sp>
      <p:sp>
        <p:nvSpPr>
          <p:cNvPr id="7" name="Slide Number Placeholder 6"/>
          <p:cNvSpPr>
            <a:spLocks noGrp="1"/>
          </p:cNvSpPr>
          <p:nvPr>
            <p:ph type="sldNum" sz="quarter" idx="4"/>
          </p:nvPr>
        </p:nvSpPr>
        <p:spPr/>
        <p:txBody>
          <a:bodyPr/>
          <a:lstStyle/>
          <a:p>
            <a:fld id="{B5387B5B-A4DF-467A-8FE4-AF2DB400330E}"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228600"/>
            <a:ext cx="6172200" cy="646331"/>
          </a:xfrm>
          <a:prstGeom prst="rect">
            <a:avLst/>
          </a:prstGeom>
          <a:noFill/>
        </p:spPr>
        <p:txBody>
          <a:bodyPr wrap="square" rtlCol="0">
            <a:spAutoFit/>
          </a:bodyPr>
          <a:lstStyle/>
          <a:p>
            <a:pPr algn="ctr"/>
            <a:r>
              <a:rPr lang="en-US" sz="3600" b="1" dirty="0" smtClean="0"/>
              <a:t>The Madoff Ponzi Scheme</a:t>
            </a:r>
            <a:endParaRPr lang="en-US" sz="3600" b="1" dirty="0"/>
          </a:p>
        </p:txBody>
      </p:sp>
      <p:pic>
        <p:nvPicPr>
          <p:cNvPr id="3" name="Picture 2" descr="madoff1.jpg"/>
          <p:cNvPicPr>
            <a:picLocks noChangeAspect="1"/>
          </p:cNvPicPr>
          <p:nvPr/>
        </p:nvPicPr>
        <p:blipFill>
          <a:blip r:embed="rId3" cstate="print"/>
          <a:stretch>
            <a:fillRect/>
          </a:stretch>
        </p:blipFill>
        <p:spPr>
          <a:xfrm>
            <a:off x="2438400" y="2438399"/>
            <a:ext cx="4419600" cy="2291097"/>
          </a:xfrm>
          <a:prstGeom prst="rect">
            <a:avLst/>
          </a:prstGeom>
        </p:spPr>
      </p:pic>
      <p:sp>
        <p:nvSpPr>
          <p:cNvPr id="4" name="Rectangle 3"/>
          <p:cNvSpPr/>
          <p:nvPr/>
        </p:nvSpPr>
        <p:spPr>
          <a:xfrm>
            <a:off x="3048000" y="1752600"/>
            <a:ext cx="4572000" cy="461665"/>
          </a:xfrm>
          <a:prstGeom prst="rect">
            <a:avLst/>
          </a:prstGeom>
        </p:spPr>
        <p:txBody>
          <a:bodyPr>
            <a:spAutoFit/>
          </a:bodyPr>
          <a:lstStyle/>
          <a:p>
            <a:r>
              <a:rPr lang="en-US" b="1" u="sng" dirty="0" smtClean="0"/>
              <a:t>Normal Balance Sheet</a:t>
            </a:r>
            <a:endParaRPr lang="en-US" u="sng" dirty="0"/>
          </a:p>
        </p:txBody>
      </p:sp>
      <p:pic>
        <p:nvPicPr>
          <p:cNvPr id="69636" name="Picture 4" descr="http://graphics8.nytimes.com/images/2009/03/11/opinion/10madoff.480.jpg"/>
          <p:cNvPicPr>
            <a:picLocks noChangeAspect="1" noChangeArrowheads="1"/>
          </p:cNvPicPr>
          <p:nvPr/>
        </p:nvPicPr>
        <p:blipFill>
          <a:blip r:embed="rId4" cstate="print"/>
          <a:srcRect/>
          <a:stretch>
            <a:fillRect/>
          </a:stretch>
        </p:blipFill>
        <p:spPr bwMode="auto">
          <a:xfrm>
            <a:off x="7010400" y="1676400"/>
            <a:ext cx="1953087" cy="1676400"/>
          </a:xfrm>
          <a:prstGeom prst="rect">
            <a:avLst/>
          </a:prstGeom>
          <a:noFill/>
        </p:spPr>
      </p:pic>
      <p:sp>
        <p:nvSpPr>
          <p:cNvPr id="5" name="Date Placeholder 4"/>
          <p:cNvSpPr>
            <a:spLocks noGrp="1"/>
          </p:cNvSpPr>
          <p:nvPr>
            <p:ph type="dt" sz="half" idx="2"/>
          </p:nvPr>
        </p:nvSpPr>
        <p:spPr/>
        <p:txBody>
          <a:bodyPr/>
          <a:lstStyle/>
          <a:p>
            <a:fld id="{55D5A58D-E074-4004-AC2E-A1CE7F86E8DB}" type="datetime1">
              <a:rPr lang="en-US" smtClean="0"/>
              <a:t>8/5/2015</a:t>
            </a:fld>
            <a:endParaRPr lang="en-US" dirty="0"/>
          </a:p>
        </p:txBody>
      </p:sp>
      <p:sp>
        <p:nvSpPr>
          <p:cNvPr id="6" name="Footer Placeholder 5"/>
          <p:cNvSpPr>
            <a:spLocks noGrp="1"/>
          </p:cNvSpPr>
          <p:nvPr>
            <p:ph type="ftr" sz="quarter" idx="3"/>
          </p:nvPr>
        </p:nvSpPr>
        <p:spPr/>
        <p:txBody>
          <a:bodyPr/>
          <a:lstStyle/>
          <a:p>
            <a:r>
              <a:rPr lang="en-US" smtClean="0"/>
              <a:t>Professor James Kuhle</a:t>
            </a:r>
            <a:endParaRPr lang="en-US" dirty="0"/>
          </a:p>
        </p:txBody>
      </p:sp>
      <p:sp>
        <p:nvSpPr>
          <p:cNvPr id="7" name="Slide Number Placeholder 6"/>
          <p:cNvSpPr>
            <a:spLocks noGrp="1"/>
          </p:cNvSpPr>
          <p:nvPr>
            <p:ph type="sldNum" sz="quarter" idx="4"/>
          </p:nvPr>
        </p:nvSpPr>
        <p:spPr/>
        <p:txBody>
          <a:bodyPr/>
          <a:lstStyle/>
          <a:p>
            <a:fld id="{B5387B5B-A4DF-467A-8FE4-AF2DB400330E}"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828800" y="228600"/>
            <a:ext cx="6858000" cy="914400"/>
          </a:xfrm>
          <a:noFill/>
        </p:spPr>
        <p:txBody>
          <a:bodyPr lIns="92075" tIns="46038" rIns="92075" bIns="46038"/>
          <a:lstStyle/>
          <a:p>
            <a:pPr algn="ctr"/>
            <a:r>
              <a:rPr lang="en-US" sz="3600" i="1" dirty="0" smtClean="0">
                <a:solidFill>
                  <a:schemeClr val="tx1"/>
                </a:solidFill>
              </a:rPr>
              <a:t>Review Questions: Section 5</a:t>
            </a:r>
          </a:p>
        </p:txBody>
      </p:sp>
      <p:sp>
        <p:nvSpPr>
          <p:cNvPr id="37891" name="Rectangle 3"/>
          <p:cNvSpPr>
            <a:spLocks noGrp="1" noChangeArrowheads="1"/>
          </p:cNvSpPr>
          <p:nvPr>
            <p:ph type="body" idx="1"/>
          </p:nvPr>
        </p:nvSpPr>
        <p:spPr>
          <a:xfrm>
            <a:off x="1295400" y="1371600"/>
            <a:ext cx="7543800" cy="4572000"/>
          </a:xfrm>
          <a:solidFill>
            <a:schemeClr val="bg1">
              <a:lumMod val="95000"/>
            </a:schemeClr>
          </a:solidFill>
        </p:spPr>
        <p:txBody>
          <a:bodyPr lIns="92075" tIns="46038" rIns="92075" bIns="46038"/>
          <a:lstStyle/>
          <a:p>
            <a:pPr>
              <a:lnSpc>
                <a:spcPct val="90000"/>
              </a:lnSpc>
              <a:buClrTx/>
              <a:buFont typeface="+mj-lt"/>
              <a:buAutoNum type="arabicPeriod"/>
            </a:pPr>
            <a:r>
              <a:rPr lang="en-US" sz="1800" dirty="0" smtClean="0"/>
              <a:t>Define return in both the </a:t>
            </a:r>
            <a:r>
              <a:rPr lang="en-US" sz="1800" dirty="0" err="1" smtClean="0"/>
              <a:t>expost</a:t>
            </a:r>
            <a:r>
              <a:rPr lang="en-US" sz="1800" dirty="0" smtClean="0"/>
              <a:t> and </a:t>
            </a:r>
            <a:r>
              <a:rPr lang="en-US" sz="1800" dirty="0" err="1" smtClean="0"/>
              <a:t>exante</a:t>
            </a:r>
            <a:r>
              <a:rPr lang="en-US" sz="1800" dirty="0" smtClean="0"/>
              <a:t> sense.  Describe the various components of return.</a:t>
            </a:r>
          </a:p>
          <a:p>
            <a:pPr>
              <a:lnSpc>
                <a:spcPct val="90000"/>
              </a:lnSpc>
              <a:buClrTx/>
              <a:buFont typeface="+mj-lt"/>
              <a:buAutoNum type="arabicPeriod"/>
            </a:pPr>
            <a:r>
              <a:rPr lang="en-US" sz="1800" dirty="0" smtClean="0"/>
              <a:t>If a project cost $6,000 and has a $2,000, $1,200, and $6,000 cash flow over the next three years, calculate the IRR, NPV, Payback, and the MIRR.</a:t>
            </a:r>
          </a:p>
          <a:p>
            <a:pPr>
              <a:lnSpc>
                <a:spcPct val="90000"/>
              </a:lnSpc>
              <a:buClrTx/>
              <a:buFont typeface="+mj-lt"/>
              <a:buAutoNum type="arabicPeriod"/>
            </a:pPr>
            <a:r>
              <a:rPr lang="en-US" sz="1800" dirty="0" smtClean="0"/>
              <a:t>Define beta and calculate beta for slide 18 using 2.7% instead of </a:t>
            </a:r>
          </a:p>
          <a:p>
            <a:pPr>
              <a:lnSpc>
                <a:spcPct val="90000"/>
              </a:lnSpc>
              <a:buClrTx/>
              <a:buNone/>
            </a:pPr>
            <a:r>
              <a:rPr lang="en-US" sz="1800" dirty="0" smtClean="0"/>
              <a:t>	-24.7% for asset J.</a:t>
            </a:r>
          </a:p>
          <a:p>
            <a:pPr>
              <a:lnSpc>
                <a:spcPct val="90000"/>
              </a:lnSpc>
              <a:buClrTx/>
              <a:buNone/>
            </a:pPr>
            <a:r>
              <a:rPr lang="en-US" sz="1800" dirty="0" smtClean="0"/>
              <a:t>4.  What is margin trading?  Rework the problem on slide 21 using a margin of only 20%.</a:t>
            </a:r>
          </a:p>
          <a:p>
            <a:pPr>
              <a:lnSpc>
                <a:spcPct val="90000"/>
              </a:lnSpc>
              <a:buClrTx/>
              <a:buNone/>
            </a:pPr>
            <a:r>
              <a:rPr lang="en-US" sz="1800" dirty="0" smtClean="0"/>
              <a:t>5.  Suppose you short sell 100 shares of AW stock at $50.  Assume the price of the stock falls to $46.  What is your net dollar and percentage in profit.</a:t>
            </a:r>
          </a:p>
          <a:p>
            <a:pPr>
              <a:lnSpc>
                <a:spcPct val="90000"/>
              </a:lnSpc>
              <a:buClrTx/>
              <a:buAutoNum type="arabicPeriod" startAt="6"/>
            </a:pPr>
            <a:r>
              <a:rPr lang="en-US" sz="1800" dirty="0" smtClean="0"/>
              <a:t>A low beta stock is always better than a high beta stock in the long-run.  Is this true? Explain, giving two arguments.</a:t>
            </a:r>
          </a:p>
          <a:p>
            <a:pPr>
              <a:lnSpc>
                <a:spcPct val="90000"/>
              </a:lnSpc>
              <a:buClrTx/>
              <a:buAutoNum type="arabicPeriod" startAt="6"/>
            </a:pPr>
            <a:r>
              <a:rPr lang="en-US" sz="1800" dirty="0" smtClean="0"/>
              <a:t>How does Buffett define risk?</a:t>
            </a:r>
          </a:p>
          <a:p>
            <a:pPr>
              <a:lnSpc>
                <a:spcPct val="90000"/>
              </a:lnSpc>
              <a:buClrTx/>
              <a:buAutoNum type="arabicPeriod" startAt="6"/>
            </a:pPr>
            <a:r>
              <a:rPr lang="en-US" sz="1800" dirty="0" smtClean="0"/>
              <a:t>Buffett suggests we should be eternally grateful for MPT. Why? </a:t>
            </a:r>
          </a:p>
        </p:txBody>
      </p:sp>
      <p:sp>
        <p:nvSpPr>
          <p:cNvPr id="2" name="Date Placeholder 1"/>
          <p:cNvSpPr>
            <a:spLocks noGrp="1"/>
          </p:cNvSpPr>
          <p:nvPr>
            <p:ph type="dt" sz="half" idx="2"/>
          </p:nvPr>
        </p:nvSpPr>
        <p:spPr/>
        <p:txBody>
          <a:bodyPr/>
          <a:lstStyle/>
          <a:p>
            <a:fld id="{3444B88B-7A56-43BB-B115-3CA2FE83F6CB}" type="datetime1">
              <a:rPr lang="en-US" smtClean="0"/>
              <a:t>8/5/2015</a:t>
            </a:fld>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Rectangle 2"/>
          <p:cNvSpPr txBox="1">
            <a:spLocks noChangeArrowheads="1"/>
          </p:cNvSpPr>
          <p:nvPr/>
        </p:nvSpPr>
        <p:spPr>
          <a:xfrm>
            <a:off x="1608137" y="546100"/>
            <a:ext cx="6324600" cy="762000"/>
          </a:xfrm>
          <a:prstGeom prst="rect">
            <a:avLst/>
          </a:prstGeom>
          <a:solidFill>
            <a:srgbClr val="FFFFFF">
              <a:alpha val="89804"/>
            </a:srgbClr>
          </a:solidFill>
        </p:spPr>
        <p:txBody>
          <a:bodyPr lIns="92075" tIns="46038" rIns="92075" bIns="46038"/>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000" b="1" i="1" u="none" strike="noStrike" kern="0" cap="none" spc="0" normalizeH="0" baseline="0" noProof="0" smtClean="0">
                <a:ln>
                  <a:noFill/>
                </a:ln>
                <a:solidFill>
                  <a:schemeClr val="tx1"/>
                </a:solidFill>
                <a:effectLst/>
                <a:uLnTx/>
                <a:uFillTx/>
                <a:latin typeface="+mj-lt"/>
                <a:ea typeface="+mj-ea"/>
                <a:cs typeface="+mj-cs"/>
              </a:rPr>
              <a:t>A.  Return (continued)</a:t>
            </a:r>
            <a:endParaRPr kumimoji="0" lang="en-US" sz="4000" b="1" i="1" u="none" strike="noStrike" kern="0" cap="none" spc="0" normalizeH="0" baseline="0" noProof="0" dirty="0" smtClean="0">
              <a:ln>
                <a:noFill/>
              </a:ln>
              <a:solidFill>
                <a:schemeClr val="tx1"/>
              </a:solidFill>
              <a:effectLst/>
              <a:uLnTx/>
              <a:uFillTx/>
              <a:latin typeface="+mj-lt"/>
              <a:ea typeface="+mj-ea"/>
              <a:cs typeface="+mj-cs"/>
            </a:endParaRPr>
          </a:p>
        </p:txBody>
      </p:sp>
      <p:sp>
        <p:nvSpPr>
          <p:cNvPr id="6" name="Rectangle 5"/>
          <p:cNvSpPr>
            <a:spLocks noChangeArrowheads="1"/>
          </p:cNvSpPr>
          <p:nvPr/>
        </p:nvSpPr>
        <p:spPr bwMode="auto">
          <a:xfrm>
            <a:off x="914400" y="1371600"/>
            <a:ext cx="7712075" cy="946150"/>
          </a:xfrm>
          <a:prstGeom prst="rect">
            <a:avLst/>
          </a:prstGeom>
          <a:solidFill>
            <a:srgbClr val="FFFFFF">
              <a:alpha val="89804"/>
            </a:srgbClr>
          </a:solidFill>
          <a:ln w="9525">
            <a:noFill/>
            <a:miter lim="800000"/>
            <a:headEnd/>
            <a:tailEnd/>
          </a:ln>
        </p:spPr>
        <p:txBody>
          <a:bodyPr lIns="92075" tIns="46038" rIns="92075" bIns="46038">
            <a:spAutoFit/>
          </a:bodyPr>
          <a:lstStyle/>
          <a:p>
            <a:pPr algn="ctr">
              <a:spcBef>
                <a:spcPct val="20000"/>
              </a:spcBef>
              <a:buClr>
                <a:schemeClr val="tx2"/>
              </a:buClr>
              <a:buSzPct val="75000"/>
            </a:pPr>
            <a:r>
              <a:rPr lang="en-US" sz="2800" dirty="0"/>
              <a:t>Given the following information, calculate the expected return:</a:t>
            </a:r>
          </a:p>
        </p:txBody>
      </p:sp>
      <p:sp>
        <p:nvSpPr>
          <p:cNvPr id="9" name="Rectangle 3"/>
          <p:cNvSpPr txBox="1">
            <a:spLocks noChangeArrowheads="1"/>
          </p:cNvSpPr>
          <p:nvPr/>
        </p:nvSpPr>
        <p:spPr>
          <a:xfrm>
            <a:off x="914400" y="2590800"/>
            <a:ext cx="3735388" cy="3505200"/>
          </a:xfrm>
          <a:prstGeom prst="rect">
            <a:avLst/>
          </a:prstGeom>
          <a:solidFill>
            <a:srgbClr val="FFFFFF">
              <a:alpha val="89804"/>
            </a:srgbClr>
          </a:solidFill>
          <a:ln w="38100">
            <a:solidFill>
              <a:schemeClr val="tx1"/>
            </a:solidFill>
          </a:ln>
        </p:spPr>
        <p:txBody>
          <a:bodyPr lIns="92075" tIns="46038" rIns="92075" bIns="46038"/>
          <a:lstStyle/>
          <a:p>
            <a:pPr marL="742950" marR="0" lvl="1" indent="-285750" defTabSz="914400" rtl="0" eaLnBrk="0" fontAlgn="base" latinLnBrk="0" hangingPunct="0">
              <a:lnSpc>
                <a:spcPct val="100000"/>
              </a:lnSpc>
              <a:spcBef>
                <a:spcPct val="20000"/>
              </a:spcBef>
              <a:spcAft>
                <a:spcPct val="0"/>
              </a:spcAft>
              <a:buClr>
                <a:srgbClr val="000099"/>
              </a:buClr>
              <a:buSzTx/>
              <a:buFontTx/>
              <a:buNone/>
              <a:tabLst/>
              <a:defRPr/>
            </a:pPr>
            <a:r>
              <a:rPr kumimoji="0" lang="en-US" sz="2800" b="1" i="0" u="sng" strike="noStrike" kern="0" cap="none" spc="0" normalizeH="0" baseline="0" noProof="0" dirty="0" smtClean="0">
                <a:ln>
                  <a:noFill/>
                </a:ln>
                <a:solidFill>
                  <a:schemeClr val="tx1"/>
                </a:solidFill>
                <a:effectLst/>
                <a:uLnTx/>
                <a:uFillTx/>
                <a:latin typeface="+mn-lt"/>
              </a:rPr>
              <a:t>Return Probability</a:t>
            </a:r>
          </a:p>
          <a:p>
            <a:pPr marL="742950" marR="0" lvl="1" indent="-285750" algn="l" defTabSz="914400" rtl="0" eaLnBrk="0" fontAlgn="base" latinLnBrk="0" hangingPunct="0">
              <a:lnSpc>
                <a:spcPct val="100000"/>
              </a:lnSpc>
              <a:spcBef>
                <a:spcPct val="20000"/>
              </a:spcBef>
              <a:spcAft>
                <a:spcPct val="0"/>
              </a:spcAft>
              <a:buClr>
                <a:srgbClr val="000099"/>
              </a:buClr>
              <a:buSzTx/>
              <a:buFontTx/>
              <a:buNone/>
              <a:tabLst/>
              <a:defRPr/>
            </a:pPr>
            <a:r>
              <a:rPr kumimoji="0" lang="en-US" sz="2800" b="1" i="0" u="none" strike="noStrike" kern="0" cap="none" spc="0" normalizeH="0" baseline="0" noProof="0" dirty="0" smtClean="0">
                <a:ln>
                  <a:noFill/>
                </a:ln>
                <a:solidFill>
                  <a:schemeClr val="tx1"/>
                </a:solidFill>
                <a:effectLst/>
                <a:uLnTx/>
                <a:uFillTx/>
                <a:latin typeface="+mn-lt"/>
              </a:rPr>
              <a:t>-30%		.03</a:t>
            </a:r>
          </a:p>
          <a:p>
            <a:pPr marL="742950" marR="0" lvl="1" indent="-285750" algn="l" defTabSz="914400" rtl="0" eaLnBrk="0" fontAlgn="base" latinLnBrk="0" hangingPunct="0">
              <a:lnSpc>
                <a:spcPct val="100000"/>
              </a:lnSpc>
              <a:spcBef>
                <a:spcPct val="20000"/>
              </a:spcBef>
              <a:spcAft>
                <a:spcPct val="0"/>
              </a:spcAft>
              <a:buClr>
                <a:srgbClr val="000099"/>
              </a:buClr>
              <a:buSzTx/>
              <a:buFontTx/>
              <a:buNone/>
              <a:tabLst/>
              <a:defRPr/>
            </a:pPr>
            <a:r>
              <a:rPr kumimoji="0" lang="en-US" sz="2800" b="1" i="0" u="none" strike="noStrike" kern="0" cap="none" spc="0" normalizeH="0" baseline="0" noProof="0" dirty="0" smtClean="0">
                <a:ln>
                  <a:noFill/>
                </a:ln>
                <a:solidFill>
                  <a:schemeClr val="tx1"/>
                </a:solidFill>
                <a:effectLst/>
                <a:uLnTx/>
                <a:uFillTx/>
                <a:latin typeface="+mn-lt"/>
              </a:rPr>
              <a:t>-20%		.06</a:t>
            </a:r>
          </a:p>
          <a:p>
            <a:pPr marL="742950" marR="0" lvl="1" indent="-285750" algn="l" defTabSz="914400" rtl="0" eaLnBrk="0" fontAlgn="base" latinLnBrk="0" hangingPunct="0">
              <a:lnSpc>
                <a:spcPct val="100000"/>
              </a:lnSpc>
              <a:spcBef>
                <a:spcPct val="20000"/>
              </a:spcBef>
              <a:spcAft>
                <a:spcPct val="0"/>
              </a:spcAft>
              <a:buClr>
                <a:srgbClr val="000099"/>
              </a:buClr>
              <a:buSzTx/>
              <a:buFontTx/>
              <a:buNone/>
              <a:tabLst/>
              <a:defRPr/>
            </a:pPr>
            <a:r>
              <a:rPr kumimoji="0" lang="en-US" sz="2800" b="1" i="0" u="none" strike="noStrike" kern="0" cap="none" spc="0" normalizeH="0" baseline="0" noProof="0" dirty="0" smtClean="0">
                <a:ln>
                  <a:noFill/>
                </a:ln>
                <a:solidFill>
                  <a:schemeClr val="tx1"/>
                </a:solidFill>
                <a:effectLst/>
                <a:uLnTx/>
                <a:uFillTx/>
                <a:latin typeface="+mn-lt"/>
              </a:rPr>
              <a:t>-10%		.08</a:t>
            </a:r>
          </a:p>
          <a:p>
            <a:pPr marL="742950" marR="0" lvl="1" indent="-285750" algn="l" defTabSz="914400" rtl="0" eaLnBrk="0" fontAlgn="base" latinLnBrk="0" hangingPunct="0">
              <a:lnSpc>
                <a:spcPct val="100000"/>
              </a:lnSpc>
              <a:spcBef>
                <a:spcPct val="20000"/>
              </a:spcBef>
              <a:spcAft>
                <a:spcPct val="0"/>
              </a:spcAft>
              <a:buClr>
                <a:srgbClr val="000099"/>
              </a:buClr>
              <a:buSzTx/>
              <a:buFontTx/>
              <a:buNone/>
              <a:tabLst/>
              <a:defRPr/>
            </a:pPr>
            <a:r>
              <a:rPr kumimoji="0" lang="en-US" sz="2800" b="1" i="0" u="none" strike="noStrike" kern="0" cap="none" spc="0" normalizeH="0" baseline="0" noProof="0" dirty="0" smtClean="0">
                <a:ln>
                  <a:noFill/>
                </a:ln>
                <a:solidFill>
                  <a:schemeClr val="tx1"/>
                </a:solidFill>
                <a:effectLst/>
                <a:uLnTx/>
                <a:uFillTx/>
                <a:latin typeface="+mn-lt"/>
              </a:rPr>
              <a:t>   0%		.15</a:t>
            </a:r>
          </a:p>
        </p:txBody>
      </p:sp>
      <p:sp>
        <p:nvSpPr>
          <p:cNvPr id="10" name="Rectangle 4"/>
          <p:cNvSpPr txBox="1">
            <a:spLocks noChangeArrowheads="1"/>
          </p:cNvSpPr>
          <p:nvPr/>
        </p:nvSpPr>
        <p:spPr>
          <a:xfrm>
            <a:off x="4876800" y="2590800"/>
            <a:ext cx="3735387" cy="3505200"/>
          </a:xfrm>
          <a:prstGeom prst="rect">
            <a:avLst/>
          </a:prstGeom>
          <a:solidFill>
            <a:srgbClr val="FFFFFF">
              <a:alpha val="89804"/>
            </a:srgbClr>
          </a:solidFill>
          <a:ln w="38100">
            <a:solidFill>
              <a:schemeClr val="tx1"/>
            </a:solidFill>
          </a:ln>
        </p:spPr>
        <p:txBody>
          <a:bodyPr lIns="92075" tIns="46038" rIns="92075" bIns="46038"/>
          <a:lstStyle/>
          <a:p>
            <a:pPr marL="742950" marR="0" lvl="1" indent="-285750" algn="l" defTabSz="914400" rtl="0" eaLnBrk="0" fontAlgn="base" latinLnBrk="0" hangingPunct="0">
              <a:lnSpc>
                <a:spcPct val="100000"/>
              </a:lnSpc>
              <a:spcBef>
                <a:spcPct val="20000"/>
              </a:spcBef>
              <a:spcAft>
                <a:spcPct val="0"/>
              </a:spcAft>
              <a:buClr>
                <a:srgbClr val="000099"/>
              </a:buClr>
              <a:buSzTx/>
              <a:buFontTx/>
              <a:buNone/>
              <a:tabLst/>
              <a:defRPr/>
            </a:pPr>
            <a:r>
              <a:rPr kumimoji="0" lang="en-US" sz="2800" b="1" i="0" u="sng" strike="noStrike" kern="0" cap="none" spc="0" normalizeH="0" baseline="0" noProof="0" dirty="0" smtClean="0">
                <a:ln>
                  <a:noFill/>
                </a:ln>
                <a:solidFill>
                  <a:schemeClr val="tx1"/>
                </a:solidFill>
                <a:effectLst/>
                <a:uLnTx/>
                <a:uFillTx/>
                <a:latin typeface="+mn-lt"/>
              </a:rPr>
              <a:t>Return</a:t>
            </a:r>
            <a:r>
              <a:rPr kumimoji="0" lang="en-US" sz="2800" b="1" i="0" u="sng" strike="noStrike" kern="0" cap="none" spc="0" normalizeH="0" noProof="0" dirty="0" smtClean="0">
                <a:ln>
                  <a:noFill/>
                </a:ln>
                <a:solidFill>
                  <a:schemeClr val="tx1"/>
                </a:solidFill>
                <a:effectLst/>
                <a:uLnTx/>
                <a:uFillTx/>
                <a:latin typeface="+mn-lt"/>
              </a:rPr>
              <a:t> </a:t>
            </a:r>
            <a:r>
              <a:rPr kumimoji="0" lang="en-US" sz="2800" b="1" i="0" u="sng" strike="noStrike" kern="0" cap="none" spc="0" normalizeH="0" baseline="0" noProof="0" dirty="0" smtClean="0">
                <a:ln>
                  <a:noFill/>
                </a:ln>
                <a:solidFill>
                  <a:schemeClr val="tx1"/>
                </a:solidFill>
                <a:effectLst/>
                <a:uLnTx/>
                <a:uFillTx/>
                <a:latin typeface="+mn-lt"/>
              </a:rPr>
              <a:t>Probability</a:t>
            </a:r>
            <a:endParaRPr kumimoji="0" lang="en-US" sz="2800" b="1"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000099"/>
              </a:buClr>
              <a:buSzTx/>
              <a:buFontTx/>
              <a:buNone/>
              <a:tabLst/>
              <a:defRPr/>
            </a:pPr>
            <a:r>
              <a:rPr kumimoji="0" lang="en-US" sz="2800" b="1" i="0" u="none" strike="noStrike" kern="0" cap="none" spc="0" normalizeH="0" baseline="0" noProof="0" dirty="0" smtClean="0">
                <a:ln>
                  <a:noFill/>
                </a:ln>
                <a:solidFill>
                  <a:schemeClr val="tx1"/>
                </a:solidFill>
                <a:effectLst/>
                <a:uLnTx/>
                <a:uFillTx/>
                <a:latin typeface="+mn-lt"/>
              </a:rPr>
              <a:t> 10%		.18</a:t>
            </a:r>
          </a:p>
          <a:p>
            <a:pPr marL="742950" marR="0" lvl="1" indent="-285750" algn="l" defTabSz="914400" rtl="0" eaLnBrk="0" fontAlgn="base" latinLnBrk="0" hangingPunct="0">
              <a:lnSpc>
                <a:spcPct val="100000"/>
              </a:lnSpc>
              <a:spcBef>
                <a:spcPct val="20000"/>
              </a:spcBef>
              <a:spcAft>
                <a:spcPct val="0"/>
              </a:spcAft>
              <a:buClr>
                <a:srgbClr val="000099"/>
              </a:buClr>
              <a:buSzTx/>
              <a:buFontTx/>
              <a:buNone/>
              <a:tabLst/>
              <a:defRPr/>
            </a:pPr>
            <a:r>
              <a:rPr kumimoji="0" lang="en-US" sz="2800" b="1" i="0" u="none" strike="noStrike" kern="0" cap="none" spc="0" normalizeH="0" baseline="0" noProof="0" dirty="0" smtClean="0">
                <a:ln>
                  <a:noFill/>
                </a:ln>
                <a:solidFill>
                  <a:schemeClr val="tx1"/>
                </a:solidFill>
                <a:effectLst/>
                <a:uLnTx/>
                <a:uFillTx/>
                <a:latin typeface="+mn-lt"/>
              </a:rPr>
              <a:t> 20%		.20</a:t>
            </a:r>
          </a:p>
          <a:p>
            <a:pPr marL="742950" marR="0" lvl="1" indent="-285750" algn="l" defTabSz="914400" rtl="0" eaLnBrk="0" fontAlgn="base" latinLnBrk="0" hangingPunct="0">
              <a:lnSpc>
                <a:spcPct val="100000"/>
              </a:lnSpc>
              <a:spcBef>
                <a:spcPct val="20000"/>
              </a:spcBef>
              <a:spcAft>
                <a:spcPct val="0"/>
              </a:spcAft>
              <a:buClr>
                <a:srgbClr val="000099"/>
              </a:buClr>
              <a:buSzTx/>
              <a:buFontTx/>
              <a:buNone/>
              <a:tabLst/>
              <a:defRPr/>
            </a:pPr>
            <a:r>
              <a:rPr kumimoji="0" lang="en-US" sz="2800" b="1" i="0" u="none" strike="noStrike" kern="0" cap="none" spc="0" normalizeH="0" baseline="0" noProof="0" dirty="0" smtClean="0">
                <a:ln>
                  <a:noFill/>
                </a:ln>
                <a:solidFill>
                  <a:schemeClr val="tx1"/>
                </a:solidFill>
                <a:effectLst/>
                <a:uLnTx/>
                <a:uFillTx/>
                <a:latin typeface="+mn-lt"/>
              </a:rPr>
              <a:t> 30%		.13</a:t>
            </a:r>
          </a:p>
          <a:p>
            <a:pPr marL="742950" marR="0" lvl="1" indent="-285750" algn="l" defTabSz="914400" rtl="0" eaLnBrk="0" fontAlgn="base" latinLnBrk="0" hangingPunct="0">
              <a:lnSpc>
                <a:spcPct val="100000"/>
              </a:lnSpc>
              <a:spcBef>
                <a:spcPct val="20000"/>
              </a:spcBef>
              <a:spcAft>
                <a:spcPct val="0"/>
              </a:spcAft>
              <a:buClr>
                <a:srgbClr val="000099"/>
              </a:buClr>
              <a:buSzTx/>
              <a:buFontTx/>
              <a:buNone/>
              <a:tabLst/>
              <a:defRPr/>
            </a:pPr>
            <a:r>
              <a:rPr kumimoji="0" lang="en-US" sz="2800" b="1" i="0" u="none" strike="noStrike" kern="0" cap="none" spc="0" normalizeH="0" baseline="0" noProof="0" dirty="0" smtClean="0">
                <a:ln>
                  <a:noFill/>
                </a:ln>
                <a:solidFill>
                  <a:schemeClr val="tx1"/>
                </a:solidFill>
                <a:effectLst/>
                <a:uLnTx/>
                <a:uFillTx/>
                <a:latin typeface="+mn-lt"/>
              </a:rPr>
              <a:t> 40%		.12</a:t>
            </a:r>
          </a:p>
          <a:p>
            <a:pPr marL="742950" marR="0" lvl="1" indent="-285750" algn="l" defTabSz="914400" rtl="0" eaLnBrk="0" fontAlgn="base" latinLnBrk="0" hangingPunct="0">
              <a:lnSpc>
                <a:spcPct val="100000"/>
              </a:lnSpc>
              <a:spcBef>
                <a:spcPct val="20000"/>
              </a:spcBef>
              <a:spcAft>
                <a:spcPct val="0"/>
              </a:spcAft>
              <a:buClr>
                <a:srgbClr val="000099"/>
              </a:buClr>
              <a:buSzTx/>
              <a:buFontTx/>
              <a:buNone/>
              <a:tabLst/>
              <a:defRPr/>
            </a:pPr>
            <a:r>
              <a:rPr kumimoji="0" lang="en-US" sz="2800" b="1" i="0" u="none" strike="noStrike" kern="0" cap="none" spc="0" normalizeH="0" baseline="0" noProof="0" dirty="0" smtClean="0">
                <a:ln>
                  <a:noFill/>
                </a:ln>
                <a:solidFill>
                  <a:schemeClr val="tx1"/>
                </a:solidFill>
                <a:effectLst/>
                <a:uLnTx/>
                <a:uFillTx/>
                <a:latin typeface="+mn-lt"/>
              </a:rPr>
              <a:t> 50%		.05</a:t>
            </a:r>
          </a:p>
        </p:txBody>
      </p:sp>
      <p:sp>
        <p:nvSpPr>
          <p:cNvPr id="3" name="Date Placeholder 2"/>
          <p:cNvSpPr>
            <a:spLocks noGrp="1"/>
          </p:cNvSpPr>
          <p:nvPr>
            <p:ph type="dt" sz="half" idx="2"/>
          </p:nvPr>
        </p:nvSpPr>
        <p:spPr/>
        <p:txBody>
          <a:bodyPr/>
          <a:lstStyle/>
          <a:p>
            <a:fld id="{2733695E-182C-45A0-A512-BBD23B6C0773}" type="datetime1">
              <a:rPr lang="en-US" smtClean="0"/>
              <a:t>8/5/2015</a:t>
            </a:fld>
            <a:endParaRPr lang="en-US" dirty="0"/>
          </a:p>
        </p:txBody>
      </p:sp>
      <p:sp>
        <p:nvSpPr>
          <p:cNvPr id="4" name="Footer Placeholder 3"/>
          <p:cNvSpPr>
            <a:spLocks noGrp="1"/>
          </p:cNvSpPr>
          <p:nvPr>
            <p:ph type="ftr" sz="quarter" idx="3"/>
          </p:nvPr>
        </p:nvSpPr>
        <p:spPr/>
        <p:txBody>
          <a:bodyPr/>
          <a:lstStyle/>
          <a:p>
            <a:r>
              <a:rPr lang="en-US" smtClean="0"/>
              <a:t>Professor James Kuhle</a:t>
            </a:r>
            <a:endParaRPr lang="en-US" dirty="0"/>
          </a:p>
        </p:txBody>
      </p:sp>
      <p:sp>
        <p:nvSpPr>
          <p:cNvPr id="11" name="Slide Number Placeholder 10"/>
          <p:cNvSpPr>
            <a:spLocks noGrp="1"/>
          </p:cNvSpPr>
          <p:nvPr>
            <p:ph type="sldNum" sz="quarter" idx="4"/>
          </p:nvPr>
        </p:nvSpPr>
        <p:spPr/>
        <p:txBody>
          <a:bodyPr/>
          <a:lstStyle/>
          <a:p>
            <a:fld id="{B5387B5B-A4DF-467A-8FE4-AF2DB400330E}"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Rectangle 2"/>
          <p:cNvSpPr txBox="1">
            <a:spLocks noChangeArrowheads="1"/>
          </p:cNvSpPr>
          <p:nvPr/>
        </p:nvSpPr>
        <p:spPr>
          <a:xfrm>
            <a:off x="1470025" y="1035050"/>
            <a:ext cx="6324600" cy="762000"/>
          </a:xfrm>
          <a:prstGeom prst="rect">
            <a:avLst/>
          </a:prstGeom>
          <a:solidFill>
            <a:srgbClr val="F2F2F2">
              <a:alpha val="89804"/>
            </a:srgbClr>
          </a:solidFill>
          <a:effectLst/>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1" u="sng" strike="noStrike" kern="0" cap="none" spc="0" normalizeH="0" baseline="0" noProof="0" dirty="0" smtClean="0">
                <a:ln>
                  <a:noFill/>
                </a:ln>
                <a:effectLst>
                  <a:outerShdw blurRad="38100" dist="38100" dir="2700000" algn="tl">
                    <a:srgbClr val="C0C0C0"/>
                  </a:outerShdw>
                </a:effectLst>
                <a:uLnTx/>
                <a:uFillTx/>
                <a:latin typeface="+mj-lt"/>
                <a:ea typeface="+mj-ea"/>
                <a:cs typeface="+mj-cs"/>
              </a:rPr>
              <a:t>A.  Return (continued)</a:t>
            </a:r>
          </a:p>
        </p:txBody>
      </p:sp>
      <p:grpSp>
        <p:nvGrpSpPr>
          <p:cNvPr id="6" name="Group 4"/>
          <p:cNvGrpSpPr>
            <a:grpSpLocks/>
          </p:cNvGrpSpPr>
          <p:nvPr/>
        </p:nvGrpSpPr>
        <p:grpSpPr bwMode="auto">
          <a:xfrm>
            <a:off x="2139950" y="1954212"/>
            <a:ext cx="5092700" cy="1931987"/>
            <a:chOff x="-26" y="1305"/>
            <a:chExt cx="3208" cy="1009"/>
          </a:xfrm>
          <a:solidFill>
            <a:schemeClr val="bg1">
              <a:lumMod val="95000"/>
              <a:alpha val="80000"/>
            </a:schemeClr>
          </a:solidFill>
        </p:grpSpPr>
        <p:sp>
          <p:nvSpPr>
            <p:cNvPr id="9" name="Rectangle 5"/>
            <p:cNvSpPr>
              <a:spLocks noChangeArrowheads="1"/>
            </p:cNvSpPr>
            <p:nvPr/>
          </p:nvSpPr>
          <p:spPr bwMode="auto">
            <a:xfrm>
              <a:off x="-26" y="1305"/>
              <a:ext cx="3208" cy="826"/>
            </a:xfrm>
            <a:prstGeom prst="rect">
              <a:avLst/>
            </a:prstGeom>
            <a:solidFill>
              <a:schemeClr val="bg1">
                <a:lumMod val="95000"/>
              </a:schemeClr>
            </a:solidFill>
            <a:ln w="9525">
              <a:noFill/>
              <a:miter lim="800000"/>
              <a:headEnd/>
              <a:tailEnd/>
            </a:ln>
          </p:spPr>
          <p:txBody>
            <a:bodyPr wrap="none" lIns="92075" tIns="46038" rIns="92075" bIns="46038">
              <a:spAutoFit/>
            </a:bodyPr>
            <a:lstStyle/>
            <a:p>
              <a:r>
                <a:rPr lang="en-US" sz="8000" dirty="0"/>
                <a:t>EV = </a:t>
              </a:r>
              <a:r>
                <a:rPr lang="en-US" sz="8000" dirty="0">
                  <a:latin typeface="Symbol" pitchFamily="18" charset="2"/>
                </a:rPr>
                <a:t>S</a:t>
              </a:r>
              <a:r>
                <a:rPr lang="en-US" sz="8000" dirty="0"/>
                <a:t> </a:t>
              </a:r>
              <a:r>
                <a:rPr lang="en-US" sz="8000" dirty="0" err="1"/>
                <a:t>R</a:t>
              </a:r>
              <a:r>
                <a:rPr lang="en-US" sz="8000" baseline="-25000" dirty="0" err="1"/>
                <a:t>i</a:t>
              </a:r>
              <a:r>
                <a:rPr lang="en-US" sz="8000" dirty="0" err="1"/>
                <a:t>P</a:t>
              </a:r>
              <a:r>
                <a:rPr lang="en-US" sz="8000" baseline="-25000" dirty="0" err="1"/>
                <a:t>i</a:t>
              </a:r>
              <a:endParaRPr lang="en-US" sz="7200" baseline="-25000" dirty="0"/>
            </a:p>
          </p:txBody>
        </p:sp>
        <p:sp>
          <p:nvSpPr>
            <p:cNvPr id="10" name="Rectangle 6"/>
            <p:cNvSpPr>
              <a:spLocks noChangeArrowheads="1"/>
            </p:cNvSpPr>
            <p:nvPr/>
          </p:nvSpPr>
          <p:spPr bwMode="auto">
            <a:xfrm>
              <a:off x="2864" y="1910"/>
              <a:ext cx="116" cy="404"/>
            </a:xfrm>
            <a:prstGeom prst="rect">
              <a:avLst/>
            </a:prstGeom>
            <a:grpFill/>
            <a:ln w="9525">
              <a:noFill/>
              <a:miter lim="800000"/>
              <a:headEnd/>
              <a:tailEnd/>
            </a:ln>
          </p:spPr>
          <p:txBody>
            <a:bodyPr wrap="none" lIns="92075" tIns="46038" rIns="92075" bIns="46038">
              <a:spAutoFit/>
            </a:bodyPr>
            <a:lstStyle/>
            <a:p>
              <a:endParaRPr lang="en-US" sz="3600"/>
            </a:p>
          </p:txBody>
        </p:sp>
      </p:grpSp>
      <p:sp>
        <p:nvSpPr>
          <p:cNvPr id="12" name="Text Box 9"/>
          <p:cNvSpPr txBox="1">
            <a:spLocks noChangeArrowheads="1"/>
          </p:cNvSpPr>
          <p:nvPr/>
        </p:nvSpPr>
        <p:spPr bwMode="auto">
          <a:xfrm>
            <a:off x="4708525" y="1743075"/>
            <a:ext cx="361950" cy="519113"/>
          </a:xfrm>
          <a:prstGeom prst="rect">
            <a:avLst/>
          </a:prstGeom>
          <a:noFill/>
          <a:ln w="12700">
            <a:noFill/>
            <a:miter lim="800000"/>
            <a:headEnd type="none" w="sm" len="sm"/>
            <a:tailEnd type="none" w="sm" len="sm"/>
          </a:ln>
        </p:spPr>
        <p:txBody>
          <a:bodyPr wrap="none">
            <a:spAutoFit/>
          </a:bodyPr>
          <a:lstStyle/>
          <a:p>
            <a:r>
              <a:rPr lang="en-US" sz="2800" dirty="0"/>
              <a:t>n</a:t>
            </a:r>
          </a:p>
        </p:txBody>
      </p:sp>
      <p:sp>
        <p:nvSpPr>
          <p:cNvPr id="13" name="Text Box 8"/>
          <p:cNvSpPr txBox="1">
            <a:spLocks noChangeArrowheads="1"/>
          </p:cNvSpPr>
          <p:nvPr/>
        </p:nvSpPr>
        <p:spPr bwMode="auto">
          <a:xfrm>
            <a:off x="4632325" y="2886075"/>
            <a:ext cx="660400" cy="519113"/>
          </a:xfrm>
          <a:prstGeom prst="rect">
            <a:avLst/>
          </a:prstGeom>
          <a:noFill/>
          <a:ln w="12700">
            <a:noFill/>
            <a:miter lim="800000"/>
            <a:headEnd type="none" w="sm" len="sm"/>
            <a:tailEnd type="none" w="sm" len="sm"/>
          </a:ln>
          <a:effectLst/>
        </p:spPr>
        <p:txBody>
          <a:bodyPr wrap="none">
            <a:spAutoFit/>
          </a:bodyPr>
          <a:lstStyle/>
          <a:p>
            <a:pPr>
              <a:defRPr/>
            </a:pPr>
            <a:r>
              <a:rPr lang="en-US" sz="2800" dirty="0" err="1"/>
              <a:t>i</a:t>
            </a:r>
            <a:r>
              <a:rPr lang="en-US" sz="2800" dirty="0"/>
              <a:t>=1</a:t>
            </a:r>
            <a:endParaRPr lang="en-US" dirty="0">
              <a:effectLst>
                <a:outerShdw blurRad="38100" dist="38100" dir="2700000" algn="tl">
                  <a:srgbClr val="C0C0C0"/>
                </a:outerShdw>
              </a:effectLst>
            </a:endParaRPr>
          </a:p>
        </p:txBody>
      </p:sp>
      <p:sp>
        <p:nvSpPr>
          <p:cNvPr id="14" name="Rectangle 3"/>
          <p:cNvSpPr txBox="1">
            <a:spLocks noChangeArrowheads="1"/>
          </p:cNvSpPr>
          <p:nvPr/>
        </p:nvSpPr>
        <p:spPr>
          <a:xfrm>
            <a:off x="762000" y="3733800"/>
            <a:ext cx="7620000" cy="2133600"/>
          </a:xfrm>
          <a:prstGeom prst="rect">
            <a:avLst/>
          </a:prstGeom>
          <a:solidFill>
            <a:srgbClr val="F2F2F2"/>
          </a:solidFill>
        </p:spPr>
        <p:txBody>
          <a:bodyPr lIns="92075" tIns="46038" rIns="92075" bIns="46038"/>
          <a:lstStyle/>
          <a:p>
            <a:pPr marL="742950" marR="0" lvl="1" indent="-285750" algn="l" defTabSz="914400" rtl="0" eaLnBrk="0" fontAlgn="base" latinLnBrk="0" hangingPunct="0">
              <a:lnSpc>
                <a:spcPct val="100000"/>
              </a:lnSpc>
              <a:spcBef>
                <a:spcPct val="20000"/>
              </a:spcBef>
              <a:spcAft>
                <a:spcPct val="0"/>
              </a:spcAft>
              <a:buClr>
                <a:srgbClr val="000099"/>
              </a:buClr>
              <a:buSzTx/>
              <a:buFontTx/>
              <a:buNone/>
              <a:tabLst/>
              <a:defRPr/>
            </a:pPr>
            <a:r>
              <a:rPr kumimoji="0" lang="en-US" sz="2800" b="1" i="0" u="none" strike="noStrike" kern="0" cap="none" spc="0" normalizeH="0" baseline="0" noProof="0" dirty="0" smtClean="0">
                <a:ln>
                  <a:noFill/>
                </a:ln>
                <a:solidFill>
                  <a:schemeClr val="tx1"/>
                </a:solidFill>
                <a:effectLst/>
                <a:uLnTx/>
                <a:uFillTx/>
                <a:latin typeface="+mn-lt"/>
              </a:rPr>
              <a:t>EV   =	(-30)(.03) + (-20)(.06) + (-10)(.08)</a:t>
            </a:r>
            <a:br>
              <a:rPr kumimoji="0" lang="en-US" sz="2800" b="1" i="0" u="none" strike="noStrike" kern="0" cap="none" spc="0" normalizeH="0" baseline="0" noProof="0" dirty="0" smtClean="0">
                <a:ln>
                  <a:noFill/>
                </a:ln>
                <a:solidFill>
                  <a:schemeClr val="tx1"/>
                </a:solidFill>
                <a:effectLst/>
                <a:uLnTx/>
                <a:uFillTx/>
                <a:latin typeface="+mn-lt"/>
              </a:rPr>
            </a:br>
            <a:r>
              <a:rPr kumimoji="0" lang="en-US" sz="2800" b="1" i="0" u="none" strike="noStrike" kern="0" cap="none" spc="0" normalizeH="0" baseline="0" noProof="0" dirty="0" smtClean="0">
                <a:ln>
                  <a:noFill/>
                </a:ln>
                <a:solidFill>
                  <a:schemeClr val="tx1"/>
                </a:solidFill>
                <a:effectLst/>
                <a:uLnTx/>
                <a:uFillTx/>
                <a:latin typeface="+mn-lt"/>
              </a:rPr>
              <a:t>		+ (0)(.15) + (10)(.18) + (20)(.20)</a:t>
            </a:r>
            <a:br>
              <a:rPr kumimoji="0" lang="en-US" sz="2800" b="1" i="0" u="none" strike="noStrike" kern="0" cap="none" spc="0" normalizeH="0" baseline="0" noProof="0" dirty="0" smtClean="0">
                <a:ln>
                  <a:noFill/>
                </a:ln>
                <a:solidFill>
                  <a:schemeClr val="tx1"/>
                </a:solidFill>
                <a:effectLst/>
                <a:uLnTx/>
                <a:uFillTx/>
                <a:latin typeface="+mn-lt"/>
              </a:rPr>
            </a:br>
            <a:r>
              <a:rPr kumimoji="0" lang="en-US" sz="2800" b="1" i="0" u="none" strike="noStrike" kern="0" cap="none" spc="0" normalizeH="0" baseline="0" noProof="0" dirty="0" smtClean="0">
                <a:ln>
                  <a:noFill/>
                </a:ln>
                <a:solidFill>
                  <a:schemeClr val="tx1"/>
                </a:solidFill>
                <a:effectLst/>
                <a:uLnTx/>
                <a:uFillTx/>
                <a:latin typeface="+mn-lt"/>
              </a:rPr>
              <a:t>		+ (30)(.13) + (40)(.12) + (50)(.05)</a:t>
            </a:r>
          </a:p>
          <a:p>
            <a:pPr marL="742950" marR="0" lvl="1" indent="-285750" algn="ctr" defTabSz="914400" rtl="0" eaLnBrk="0" fontAlgn="base" latinLnBrk="0" hangingPunct="0">
              <a:lnSpc>
                <a:spcPct val="100000"/>
              </a:lnSpc>
              <a:spcBef>
                <a:spcPct val="20000"/>
              </a:spcBef>
              <a:spcAft>
                <a:spcPct val="0"/>
              </a:spcAft>
              <a:buClr>
                <a:srgbClr val="000099"/>
              </a:buClr>
              <a:buSzTx/>
              <a:buFontTx/>
              <a:buNone/>
              <a:tabLst/>
              <a:defRPr/>
            </a:pPr>
            <a:r>
              <a:rPr kumimoji="0" lang="en-US" sz="3600" b="1" i="0" u="none" strike="noStrike" kern="0" cap="none" spc="0" normalizeH="0" baseline="0" noProof="0" dirty="0" smtClean="0">
                <a:ln>
                  <a:noFill/>
                </a:ln>
                <a:solidFill>
                  <a:srgbClr val="FF0000"/>
                </a:solidFill>
                <a:effectLst/>
                <a:uLnTx/>
                <a:uFillTx/>
                <a:latin typeface="+mn-lt"/>
              </a:rPr>
              <a:t>EV   =	</a:t>
            </a:r>
            <a:r>
              <a:rPr kumimoji="0" lang="en-US" sz="3600" b="1" i="0" u="sng" strike="noStrike" kern="0" cap="none" spc="0" normalizeH="0" baseline="0" noProof="0" dirty="0" smtClean="0">
                <a:ln>
                  <a:noFill/>
                </a:ln>
                <a:solidFill>
                  <a:srgbClr val="FF0000"/>
                </a:solidFill>
                <a:effectLst/>
                <a:uLnTx/>
                <a:uFillTx/>
                <a:latin typeface="+mn-lt"/>
              </a:rPr>
              <a:t>14.1</a:t>
            </a:r>
            <a:r>
              <a:rPr kumimoji="0" lang="en-US" sz="3600" b="1" i="0" u="none" strike="noStrike" kern="0" cap="none" spc="0" normalizeH="0" baseline="0" noProof="0" dirty="0" smtClean="0">
                <a:ln>
                  <a:noFill/>
                </a:ln>
                <a:solidFill>
                  <a:srgbClr val="FF0000"/>
                </a:solidFill>
                <a:effectLst/>
                <a:uLnTx/>
                <a:uFillTx/>
                <a:latin typeface="+mn-lt"/>
              </a:rPr>
              <a:t>%</a:t>
            </a:r>
            <a:endParaRPr kumimoji="0" lang="en-US" sz="2800" b="1" i="0" u="none" strike="noStrike" kern="0" cap="none" spc="0" normalizeH="0" baseline="0" noProof="0" dirty="0" smtClean="0">
              <a:ln>
                <a:noFill/>
              </a:ln>
              <a:solidFill>
                <a:srgbClr val="FF0000"/>
              </a:solidFill>
              <a:effectLst/>
              <a:uLnTx/>
              <a:uFillTx/>
              <a:latin typeface="+mn-lt"/>
            </a:endParaRPr>
          </a:p>
        </p:txBody>
      </p:sp>
      <p:sp>
        <p:nvSpPr>
          <p:cNvPr id="3" name="Date Placeholder 2"/>
          <p:cNvSpPr>
            <a:spLocks noGrp="1"/>
          </p:cNvSpPr>
          <p:nvPr>
            <p:ph type="dt" sz="half" idx="2"/>
          </p:nvPr>
        </p:nvSpPr>
        <p:spPr/>
        <p:txBody>
          <a:bodyPr/>
          <a:lstStyle/>
          <a:p>
            <a:fld id="{22EFA34D-A0A8-4C07-BFB7-4E8EF76013A5}" type="datetime1">
              <a:rPr lang="en-US" smtClean="0"/>
              <a:t>8/5/2015</a:t>
            </a:fld>
            <a:endParaRPr lang="en-US" dirty="0"/>
          </a:p>
        </p:txBody>
      </p:sp>
      <p:sp>
        <p:nvSpPr>
          <p:cNvPr id="4" name="Footer Placeholder 3"/>
          <p:cNvSpPr>
            <a:spLocks noGrp="1"/>
          </p:cNvSpPr>
          <p:nvPr>
            <p:ph type="ftr" sz="quarter" idx="3"/>
          </p:nvPr>
        </p:nvSpPr>
        <p:spPr/>
        <p:txBody>
          <a:bodyPr/>
          <a:lstStyle/>
          <a:p>
            <a:r>
              <a:rPr lang="en-US" smtClean="0"/>
              <a:t>Professor James Kuhle</a:t>
            </a:r>
            <a:endParaRPr lang="en-US" dirty="0"/>
          </a:p>
        </p:txBody>
      </p:sp>
      <p:sp>
        <p:nvSpPr>
          <p:cNvPr id="15" name="Slide Number Placeholder 14"/>
          <p:cNvSpPr>
            <a:spLocks noGrp="1"/>
          </p:cNvSpPr>
          <p:nvPr>
            <p:ph type="sldNum" sz="quarter" idx="4"/>
          </p:nvPr>
        </p:nvSpPr>
        <p:spPr/>
        <p:txBody>
          <a:bodyPr/>
          <a:lstStyle/>
          <a:p>
            <a:fld id="{B5387B5B-A4DF-467A-8FE4-AF2DB400330E}" type="slidenum">
              <a:rPr lang="en-US" smtClean="0"/>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dissolve">
                                      <p:cBhvr>
                                        <p:cTn id="7" dur="500"/>
                                        <p:tgtEl>
                                          <p:spTgt spid="14">
                                            <p:txEl>
                                              <p:pRg st="0" end="0"/>
                                            </p:txEl>
                                          </p:spTgt>
                                        </p:tgtEl>
                                      </p:cBhvr>
                                    </p:animEffect>
                                  </p:childTnLst>
                                  <p:subTnLst>
                                    <p:animClr clrSpc="rgb" dir="cw">
                                      <p:cBhvr override="childStyle">
                                        <p:cTn dur="1" fill="hold" display="0" masterRel="nextClick" afterEffect="1"/>
                                        <p:tgtEl>
                                          <p:spTgt spid="14">
                                            <p:txEl>
                                              <p:pRg st="0" end="0"/>
                                            </p:txEl>
                                          </p:spTgt>
                                        </p:tgtEl>
                                        <p:attrNameLst>
                                          <p:attrName>ppt_c</p:attrName>
                                        </p:attrNameLst>
                                      </p:cBhvr>
                                      <p:to>
                                        <a:srgbClr val="919191"/>
                                      </p:to>
                                    </p:animClr>
                                  </p:subTnLst>
                                </p:cTn>
                              </p:par>
                              <p:par>
                                <p:cTn id="8" presetID="9" presetClass="entr" presetSubtype="0" fill="hold" grpId="0"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dissolve">
                                      <p:cBhvr>
                                        <p:cTn id="10" dur="500"/>
                                        <p:tgtEl>
                                          <p:spTgt spid="14">
                                            <p:txEl>
                                              <p:pRg st="1" end="1"/>
                                            </p:txEl>
                                          </p:spTgt>
                                        </p:tgtEl>
                                      </p:cBhvr>
                                    </p:animEffect>
                                  </p:childTnLst>
                                  <p:subTnLst>
                                    <p:animClr clrSpc="rgb" dir="cw">
                                      <p:cBhvr override="childStyle">
                                        <p:cTn dur="1" fill="hold" display="0" masterRel="nextClick" afterEffect="1"/>
                                        <p:tgtEl>
                                          <p:spTgt spid="14">
                                            <p:txEl>
                                              <p:pRg st="1" end="1"/>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Rectangle 2"/>
          <p:cNvSpPr txBox="1">
            <a:spLocks noChangeArrowheads="1"/>
          </p:cNvSpPr>
          <p:nvPr/>
        </p:nvSpPr>
        <p:spPr>
          <a:xfrm>
            <a:off x="1752600" y="381000"/>
            <a:ext cx="6324600" cy="762000"/>
          </a:xfrm>
          <a:prstGeom prst="rect">
            <a:avLst/>
          </a:prstGeom>
          <a:solidFill>
            <a:srgbClr val="F2F2F2">
              <a:alpha val="89804"/>
            </a:srgbClr>
          </a:solidFill>
        </p:spPr>
        <p:txBody>
          <a:bodyPr lIns="92075" tIns="46038" rIns="92075" bIns="46038"/>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000" b="1" i="1" u="none" strike="noStrike" kern="0" cap="none" spc="0" normalizeH="0" baseline="0" noProof="0" dirty="0" smtClean="0">
                <a:ln>
                  <a:noFill/>
                </a:ln>
                <a:effectLst/>
                <a:uLnTx/>
                <a:uFillTx/>
                <a:latin typeface="+mj-lt"/>
                <a:ea typeface="+mj-ea"/>
                <a:cs typeface="+mj-cs"/>
              </a:rPr>
              <a:t>A.  Return (continued)</a:t>
            </a:r>
          </a:p>
        </p:txBody>
      </p:sp>
      <p:sp>
        <p:nvSpPr>
          <p:cNvPr id="6" name="Rectangle 3"/>
          <p:cNvSpPr txBox="1">
            <a:spLocks noChangeArrowheads="1"/>
          </p:cNvSpPr>
          <p:nvPr/>
        </p:nvSpPr>
        <p:spPr>
          <a:xfrm>
            <a:off x="1066800" y="1295400"/>
            <a:ext cx="7620000" cy="4953000"/>
          </a:xfrm>
          <a:prstGeom prst="rect">
            <a:avLst/>
          </a:prstGeom>
          <a:solidFill>
            <a:srgbClr val="F2F2F2">
              <a:alpha val="89804"/>
            </a:srgbClr>
          </a:solidFill>
        </p:spPr>
        <p:txBody>
          <a:bodyPr lIns="92075" tIns="46038" rIns="92075" bIns="46038"/>
          <a:lstStyle/>
          <a:p>
            <a:pPr marL="342900" marR="0" lvl="0" indent="-342900" algn="l" defTabSz="914400" rtl="0" eaLnBrk="0" fontAlgn="base" latinLnBrk="0" hangingPunct="0">
              <a:lnSpc>
                <a:spcPct val="90000"/>
              </a:lnSpc>
              <a:spcBef>
                <a:spcPct val="20000"/>
              </a:spcBef>
              <a:spcAft>
                <a:spcPct val="0"/>
              </a:spcAft>
              <a:buClr>
                <a:srgbClr val="000099"/>
              </a:buClr>
              <a:buSzTx/>
              <a:buFontTx/>
              <a:buChar char="•"/>
              <a:tabLst/>
              <a:defRPr/>
            </a:pPr>
            <a:r>
              <a:rPr kumimoji="0" lang="en-US" sz="3200" b="1" i="0" u="none" strike="noStrike" kern="0" cap="none" spc="0" normalizeH="0" baseline="0" noProof="0" dirty="0" smtClean="0">
                <a:ln>
                  <a:noFill/>
                </a:ln>
                <a:solidFill>
                  <a:schemeClr val="tx1"/>
                </a:solidFill>
                <a:effectLst/>
                <a:uLnTx/>
                <a:uFillTx/>
                <a:latin typeface="+mn-lt"/>
                <a:ea typeface="+mn-ea"/>
                <a:cs typeface="+mn-cs"/>
              </a:rPr>
              <a:t>5.  Measuring Return</a:t>
            </a:r>
          </a:p>
          <a:p>
            <a:pPr marL="742950" marR="0" lvl="1" indent="-285750" algn="l" defTabSz="914400" rtl="0" eaLnBrk="0" fontAlgn="base" latinLnBrk="0" hangingPunct="0">
              <a:lnSpc>
                <a:spcPct val="90000"/>
              </a:lnSpc>
              <a:spcBef>
                <a:spcPct val="20000"/>
              </a:spcBef>
              <a:spcAft>
                <a:spcPct val="0"/>
              </a:spcAft>
              <a:buClr>
                <a:srgbClr val="000099"/>
              </a:buClr>
              <a:buSzTx/>
              <a:buFontTx/>
              <a:buChar char="–"/>
              <a:tabLst/>
              <a:defRPr/>
            </a:pPr>
            <a:r>
              <a:rPr kumimoji="0" lang="en-US" sz="2800" b="1" i="0" u="none" strike="noStrike" kern="0" cap="none" spc="0" normalizeH="0" baseline="0" noProof="0" dirty="0" smtClean="0">
                <a:ln>
                  <a:noFill/>
                </a:ln>
                <a:solidFill>
                  <a:schemeClr val="tx1"/>
                </a:solidFill>
                <a:effectLst/>
                <a:uLnTx/>
                <a:uFillTx/>
                <a:latin typeface="+mn-lt"/>
              </a:rPr>
              <a:t>a.  Net Present Value</a:t>
            </a:r>
          </a:p>
          <a:p>
            <a:pPr marL="742950" marR="0" lvl="1" indent="-285750" algn="l" defTabSz="914400" rtl="0" eaLnBrk="0" fontAlgn="base" latinLnBrk="0" hangingPunct="0">
              <a:lnSpc>
                <a:spcPct val="90000"/>
              </a:lnSpc>
              <a:spcBef>
                <a:spcPct val="20000"/>
              </a:spcBef>
              <a:spcAft>
                <a:spcPct val="0"/>
              </a:spcAft>
              <a:buClr>
                <a:srgbClr val="000099"/>
              </a:buClr>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rPr>
              <a:t>Example: Suppose we are considering investing in an asset that yields $1000 in year one, $1100 in year two, $1500 in year three and $3200 in year four.</a:t>
            </a:r>
          </a:p>
          <a:p>
            <a:pPr marL="742950" marR="0" lvl="1" indent="-285750" algn="l" defTabSz="914400" rtl="0" eaLnBrk="0" fontAlgn="base" latinLnBrk="0" hangingPunct="0">
              <a:lnSpc>
                <a:spcPct val="90000"/>
              </a:lnSpc>
              <a:spcBef>
                <a:spcPct val="20000"/>
              </a:spcBef>
              <a:spcAft>
                <a:spcPct val="0"/>
              </a:spcAft>
              <a:buClr>
                <a:srgbClr val="000099"/>
              </a:buClr>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rPr>
              <a:t>If your required rate of return is 12%, and the asset costs $5000, determine the net present value.</a:t>
            </a:r>
          </a:p>
          <a:p>
            <a:pPr marL="742950" marR="0" lvl="1" indent="-285750" algn="l" defTabSz="914400" rtl="0" eaLnBrk="0" fontAlgn="base" latinLnBrk="0" hangingPunct="0">
              <a:lnSpc>
                <a:spcPct val="90000"/>
              </a:lnSpc>
              <a:spcBef>
                <a:spcPct val="20000"/>
              </a:spcBef>
              <a:spcAft>
                <a:spcPct val="0"/>
              </a:spcAft>
              <a:buClr>
                <a:srgbClr val="000099"/>
              </a:buClr>
              <a:buSzTx/>
              <a:buFontTx/>
              <a:buNone/>
              <a:tabLst/>
              <a:defRPr/>
            </a:pPr>
            <a:r>
              <a:rPr kumimoji="0" lang="en-US" sz="2400" b="1" i="0" u="none" strike="noStrike" kern="0" cap="none" spc="0" normalizeH="0" baseline="0" noProof="0" dirty="0" smtClean="0">
                <a:ln>
                  <a:noFill/>
                </a:ln>
                <a:solidFill>
                  <a:schemeClr val="tx1"/>
                </a:solidFill>
                <a:effectLst/>
                <a:uLnTx/>
                <a:uFillTx/>
                <a:latin typeface="+mn-lt"/>
              </a:rPr>
              <a:t>NPV   =	$1000/(1.12)</a:t>
            </a:r>
            <a:r>
              <a:rPr kumimoji="0" lang="en-US" sz="2400" b="1" i="0" u="none" strike="noStrike" kern="0" cap="none" spc="0" normalizeH="0" baseline="30000" noProof="0" dirty="0" smtClean="0">
                <a:ln>
                  <a:noFill/>
                </a:ln>
                <a:solidFill>
                  <a:schemeClr val="tx1"/>
                </a:solidFill>
                <a:effectLst/>
                <a:uLnTx/>
                <a:uFillTx/>
                <a:latin typeface="+mn-lt"/>
              </a:rPr>
              <a:t>1</a:t>
            </a:r>
            <a:r>
              <a:rPr kumimoji="0" lang="en-US" sz="2400" b="1" i="0" u="none" strike="noStrike" kern="0" cap="none" spc="0" normalizeH="0" baseline="0" noProof="0" dirty="0" smtClean="0">
                <a:ln>
                  <a:noFill/>
                </a:ln>
                <a:solidFill>
                  <a:schemeClr val="tx1"/>
                </a:solidFill>
                <a:effectLst/>
                <a:uLnTx/>
                <a:uFillTx/>
                <a:latin typeface="+mn-lt"/>
              </a:rPr>
              <a:t>  + $1100/(1.12)</a:t>
            </a:r>
            <a:r>
              <a:rPr kumimoji="0" lang="en-US" sz="2400" b="1" i="0" u="none" strike="noStrike" kern="0" cap="none" spc="0" normalizeH="0" baseline="30000" noProof="0" dirty="0" smtClean="0">
                <a:ln>
                  <a:noFill/>
                </a:ln>
                <a:solidFill>
                  <a:schemeClr val="tx1"/>
                </a:solidFill>
                <a:effectLst/>
                <a:uLnTx/>
                <a:uFillTx/>
                <a:latin typeface="+mn-lt"/>
              </a:rPr>
              <a:t>2</a:t>
            </a:r>
            <a:r>
              <a:rPr kumimoji="0" lang="en-US" sz="2400" b="1" i="0" u="none" strike="noStrike" kern="0" cap="none" spc="0" normalizeH="0" baseline="0" noProof="0" dirty="0" smtClean="0">
                <a:ln>
                  <a:noFill/>
                </a:ln>
                <a:solidFill>
                  <a:schemeClr val="tx1"/>
                </a:solidFill>
                <a:effectLst/>
                <a:uLnTx/>
                <a:uFillTx/>
                <a:latin typeface="+mn-lt"/>
              </a:rPr>
              <a:t/>
            </a:r>
            <a:br>
              <a:rPr kumimoji="0" lang="en-US" sz="2400" b="1" i="0" u="none" strike="noStrike" kern="0" cap="none" spc="0" normalizeH="0" baseline="0" noProof="0" dirty="0" smtClean="0">
                <a:ln>
                  <a:noFill/>
                </a:ln>
                <a:solidFill>
                  <a:schemeClr val="tx1"/>
                </a:solidFill>
                <a:effectLst/>
                <a:uLnTx/>
                <a:uFillTx/>
                <a:latin typeface="+mn-lt"/>
              </a:rPr>
            </a:br>
            <a:r>
              <a:rPr kumimoji="0" lang="en-US" sz="2400" b="1" i="0" u="none" strike="noStrike" kern="0" cap="none" spc="0" normalizeH="0" baseline="0" noProof="0" dirty="0" smtClean="0">
                <a:ln>
                  <a:noFill/>
                </a:ln>
                <a:solidFill>
                  <a:schemeClr val="tx1"/>
                </a:solidFill>
                <a:effectLst/>
                <a:uLnTx/>
                <a:uFillTx/>
                <a:latin typeface="+mn-lt"/>
              </a:rPr>
              <a:t>		+ $1500/(1.12)</a:t>
            </a:r>
            <a:r>
              <a:rPr kumimoji="0" lang="en-US" sz="2400" b="1" i="0" u="none" strike="noStrike" kern="0" cap="none" spc="0" normalizeH="0" baseline="30000" noProof="0" dirty="0" smtClean="0">
                <a:ln>
                  <a:noFill/>
                </a:ln>
                <a:solidFill>
                  <a:schemeClr val="tx1"/>
                </a:solidFill>
                <a:effectLst/>
                <a:uLnTx/>
                <a:uFillTx/>
                <a:latin typeface="+mn-lt"/>
              </a:rPr>
              <a:t>3</a:t>
            </a:r>
            <a:r>
              <a:rPr kumimoji="0" lang="en-US" sz="2400" b="1" i="0" u="none" strike="noStrike" kern="0" cap="none" spc="0" normalizeH="0" baseline="0" noProof="0" dirty="0" smtClean="0">
                <a:ln>
                  <a:noFill/>
                </a:ln>
                <a:solidFill>
                  <a:schemeClr val="tx1"/>
                </a:solidFill>
                <a:effectLst/>
                <a:uLnTx/>
                <a:uFillTx/>
                <a:latin typeface="+mn-lt"/>
              </a:rPr>
              <a:t>  + $3200/(1.12)</a:t>
            </a:r>
            <a:r>
              <a:rPr kumimoji="0" lang="en-US" sz="2400" b="1" i="0" u="none" strike="noStrike" kern="0" cap="none" spc="0" normalizeH="0" baseline="30000" noProof="0" dirty="0" smtClean="0">
                <a:ln>
                  <a:noFill/>
                </a:ln>
                <a:solidFill>
                  <a:schemeClr val="tx1"/>
                </a:solidFill>
                <a:effectLst/>
                <a:uLnTx/>
                <a:uFillTx/>
                <a:latin typeface="+mn-lt"/>
              </a:rPr>
              <a:t>4</a:t>
            </a:r>
            <a:br>
              <a:rPr kumimoji="0" lang="en-US" sz="2400" b="1" i="0" u="none" strike="noStrike" kern="0" cap="none" spc="0" normalizeH="0" baseline="30000" noProof="0" dirty="0" smtClean="0">
                <a:ln>
                  <a:noFill/>
                </a:ln>
                <a:solidFill>
                  <a:schemeClr val="tx1"/>
                </a:solidFill>
                <a:effectLst/>
                <a:uLnTx/>
                <a:uFillTx/>
                <a:latin typeface="+mn-lt"/>
              </a:rPr>
            </a:br>
            <a:r>
              <a:rPr kumimoji="0" lang="en-US" sz="2400" b="1" i="0" u="none" strike="noStrike" kern="0" cap="none" spc="0" normalizeH="0" baseline="0" noProof="0" dirty="0" smtClean="0">
                <a:ln>
                  <a:noFill/>
                </a:ln>
                <a:solidFill>
                  <a:schemeClr val="tx1"/>
                </a:solidFill>
                <a:effectLst/>
                <a:uLnTx/>
                <a:uFillTx/>
                <a:latin typeface="+mn-lt"/>
              </a:rPr>
              <a:t>		- $5000</a:t>
            </a:r>
          </a:p>
          <a:p>
            <a:pPr marL="742950" marR="0" lvl="1" indent="-285750" algn="l" defTabSz="914400" rtl="0" eaLnBrk="0" fontAlgn="base" latinLnBrk="0" hangingPunct="0">
              <a:lnSpc>
                <a:spcPct val="90000"/>
              </a:lnSpc>
              <a:spcBef>
                <a:spcPct val="20000"/>
              </a:spcBef>
              <a:spcAft>
                <a:spcPct val="0"/>
              </a:spcAft>
              <a:buClr>
                <a:srgbClr val="000099"/>
              </a:buClr>
              <a:buSzTx/>
              <a:buFontTx/>
              <a:buNone/>
              <a:tabLst/>
              <a:defRPr/>
            </a:pPr>
            <a:r>
              <a:rPr kumimoji="0" lang="en-US" sz="2800" b="1" i="0" u="none" strike="noStrike" kern="0" cap="none" spc="0" normalizeH="0" baseline="0" noProof="0" dirty="0" smtClean="0">
                <a:ln>
                  <a:noFill/>
                </a:ln>
                <a:solidFill>
                  <a:srgbClr val="FF0000"/>
                </a:solidFill>
                <a:effectLst/>
                <a:uLnTx/>
                <a:uFillTx/>
                <a:latin typeface="+mn-lt"/>
              </a:rPr>
              <a:t>NPV   =	-$128.90</a:t>
            </a:r>
          </a:p>
        </p:txBody>
      </p:sp>
      <p:sp>
        <p:nvSpPr>
          <p:cNvPr id="3" name="Date Placeholder 2"/>
          <p:cNvSpPr>
            <a:spLocks noGrp="1"/>
          </p:cNvSpPr>
          <p:nvPr>
            <p:ph type="dt" sz="half" idx="2"/>
          </p:nvPr>
        </p:nvSpPr>
        <p:spPr/>
        <p:txBody>
          <a:bodyPr/>
          <a:lstStyle/>
          <a:p>
            <a:fld id="{747BCE11-C2E0-4E43-BE3C-2BBC9E446AC9}" type="datetime1">
              <a:rPr lang="en-US" smtClean="0"/>
              <a:t>8/5/2015</a:t>
            </a:fld>
            <a:endParaRPr lang="en-US" dirty="0"/>
          </a:p>
        </p:txBody>
      </p:sp>
      <p:sp>
        <p:nvSpPr>
          <p:cNvPr id="4" name="Footer Placeholder 3"/>
          <p:cNvSpPr>
            <a:spLocks noGrp="1"/>
          </p:cNvSpPr>
          <p:nvPr>
            <p:ph type="ftr" sz="quarter" idx="3"/>
          </p:nvPr>
        </p:nvSpPr>
        <p:spPr/>
        <p:txBody>
          <a:bodyPr/>
          <a:lstStyle/>
          <a:p>
            <a:r>
              <a:rPr lang="en-US" smtClean="0"/>
              <a:t>Professor James Kuhle</a:t>
            </a:r>
            <a:endParaRPr lang="en-US" dirty="0"/>
          </a:p>
        </p:txBody>
      </p:sp>
      <p:sp>
        <p:nvSpPr>
          <p:cNvPr id="9" name="Slide Number Placeholder 8"/>
          <p:cNvSpPr>
            <a:spLocks noGrp="1"/>
          </p:cNvSpPr>
          <p:nvPr>
            <p:ph type="sldNum" sz="quarter" idx="4"/>
          </p:nvPr>
        </p:nvSpPr>
        <p:spPr/>
        <p:txBody>
          <a:bodyPr/>
          <a:lstStyle/>
          <a:p>
            <a:fld id="{B5387B5B-A4DF-467A-8FE4-AF2DB400330E}" type="slidenum">
              <a:rPr lang="en-US" smtClean="0"/>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subTnLst>
                                    <p:animClr clrSpc="rgb" dir="cw">
                                      <p:cBhvr override="childStyle">
                                        <p:cTn dur="1" fill="hold" display="0" masterRel="nextClick" afterEffect="1"/>
                                        <p:tgtEl>
                                          <p:spTgt spid="6">
                                            <p:txEl>
                                              <p:pRg st="0" end="0"/>
                                            </p:txEl>
                                          </p:spTgt>
                                        </p:tgtEl>
                                        <p:attrNameLst>
                                          <p:attrName>ppt_c</p:attrName>
                                        </p:attrNameLst>
                                      </p:cBhvr>
                                      <p:to>
                                        <a:srgbClr val="919191"/>
                                      </p:to>
                                    </p:animClr>
                                  </p:subTnLst>
                                </p:cTn>
                              </p:par>
                              <p:par>
                                <p:cTn id="8" presetID="9"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ssolve">
                                      <p:cBhvr>
                                        <p:cTn id="10" dur="500"/>
                                        <p:tgtEl>
                                          <p:spTgt spid="6">
                                            <p:txEl>
                                              <p:pRg st="1" end="1"/>
                                            </p:txEl>
                                          </p:spTgt>
                                        </p:tgtEl>
                                      </p:cBhvr>
                                    </p:animEffect>
                                  </p:childTnLst>
                                  <p:subTnLst>
                                    <p:animClr clrSpc="rgb" dir="cw">
                                      <p:cBhvr override="childStyle">
                                        <p:cTn dur="1" fill="hold" display="0" masterRel="nextClick" afterEffect="1"/>
                                        <p:tgtEl>
                                          <p:spTgt spid="6">
                                            <p:txEl>
                                              <p:pRg st="1" end="1"/>
                                            </p:txEl>
                                          </p:spTgt>
                                        </p:tgtEl>
                                        <p:attrNameLst>
                                          <p:attrName>ppt_c</p:attrName>
                                        </p:attrNameLst>
                                      </p:cBhvr>
                                      <p:to>
                                        <a:srgbClr val="919191"/>
                                      </p:to>
                                    </p:animClr>
                                  </p:subTnLst>
                                </p:cTn>
                              </p:par>
                              <p:par>
                                <p:cTn id="11" presetID="9"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dissolve">
                                      <p:cBhvr>
                                        <p:cTn id="13" dur="500"/>
                                        <p:tgtEl>
                                          <p:spTgt spid="6">
                                            <p:txEl>
                                              <p:pRg st="2" end="2"/>
                                            </p:txEl>
                                          </p:spTgt>
                                        </p:tgtEl>
                                      </p:cBhvr>
                                    </p:animEffect>
                                  </p:childTnLst>
                                  <p:subTnLst>
                                    <p:animClr clrSpc="rgb" dir="cw">
                                      <p:cBhvr override="childStyle">
                                        <p:cTn dur="1" fill="hold" display="0" masterRel="nextClick" afterEffect="1"/>
                                        <p:tgtEl>
                                          <p:spTgt spid="6">
                                            <p:txEl>
                                              <p:pRg st="2" end="2"/>
                                            </p:txEl>
                                          </p:spTgt>
                                        </p:tgtEl>
                                        <p:attrNameLst>
                                          <p:attrName>ppt_c</p:attrName>
                                        </p:attrNameLst>
                                      </p:cBhvr>
                                      <p:to>
                                        <a:srgbClr val="919191"/>
                                      </p:to>
                                    </p:animClr>
                                  </p:subTnLst>
                                </p:cTn>
                              </p:par>
                              <p:par>
                                <p:cTn id="14" presetID="9" presetClass="entr" presetSubtype="0"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dissolve">
                                      <p:cBhvr>
                                        <p:cTn id="16" dur="500"/>
                                        <p:tgtEl>
                                          <p:spTgt spid="6">
                                            <p:txEl>
                                              <p:pRg st="3" end="3"/>
                                            </p:txEl>
                                          </p:spTgt>
                                        </p:tgtEl>
                                      </p:cBhvr>
                                    </p:animEffect>
                                  </p:childTnLst>
                                  <p:subTnLst>
                                    <p:animClr clrSpc="rgb" dir="cw">
                                      <p:cBhvr override="childStyle">
                                        <p:cTn dur="1" fill="hold" display="0" masterRel="nextClick" afterEffect="1"/>
                                        <p:tgtEl>
                                          <p:spTgt spid="6">
                                            <p:txEl>
                                              <p:pRg st="3" end="3"/>
                                            </p:txEl>
                                          </p:spTgt>
                                        </p:tgtEl>
                                        <p:attrNameLst>
                                          <p:attrName>ppt_c</p:attrName>
                                        </p:attrNameLst>
                                      </p:cBhvr>
                                      <p:to>
                                        <a:srgbClr val="919191"/>
                                      </p:to>
                                    </p:animClr>
                                  </p:subTnLst>
                                </p:cTn>
                              </p:par>
                              <p:par>
                                <p:cTn id="17" presetID="9"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dissolve">
                                      <p:cBhvr>
                                        <p:cTn id="19" dur="500"/>
                                        <p:tgtEl>
                                          <p:spTgt spid="6">
                                            <p:txEl>
                                              <p:pRg st="4" end="4"/>
                                            </p:txEl>
                                          </p:spTgt>
                                        </p:tgtEl>
                                      </p:cBhvr>
                                    </p:animEffect>
                                  </p:childTnLst>
                                  <p:subTnLst>
                                    <p:animClr clrSpc="rgb" dir="cw">
                                      <p:cBhvr override="childStyle">
                                        <p:cTn dur="1" fill="hold" display="0" masterRel="nextClick" afterEffect="1"/>
                                        <p:tgtEl>
                                          <p:spTgt spid="6">
                                            <p:txEl>
                                              <p:pRg st="4" end="4"/>
                                            </p:txEl>
                                          </p:spTgt>
                                        </p:tgtEl>
                                        <p:attrNameLst>
                                          <p:attrName>ppt_c</p:attrName>
                                        </p:attrNameLst>
                                      </p:cBhvr>
                                      <p:to>
                                        <a:srgbClr val="919191"/>
                                      </p:to>
                                    </p:animClr>
                                  </p:subTnLst>
                                </p:cTn>
                              </p:par>
                              <p:par>
                                <p:cTn id="20" presetID="9" presetClass="entr" presetSubtype="0" fill="hold" grpId="0"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dissolve">
                                      <p:cBhvr>
                                        <p:cTn id="22" dur="500"/>
                                        <p:tgtEl>
                                          <p:spTgt spid="6">
                                            <p:txEl>
                                              <p:pRg st="5" end="5"/>
                                            </p:txEl>
                                          </p:spTgt>
                                        </p:tgtEl>
                                      </p:cBhvr>
                                    </p:animEffect>
                                  </p:childTnLst>
                                  <p:subTnLst>
                                    <p:animClr clrSpc="rgb" dir="cw">
                                      <p:cBhvr override="childStyle">
                                        <p:cTn dur="1" fill="hold" display="0" masterRel="nextClick" afterEffect="1"/>
                                        <p:tgtEl>
                                          <p:spTgt spid="6">
                                            <p:txEl>
                                              <p:pRg st="5" end="5"/>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Rectangle 3"/>
          <p:cNvSpPr txBox="1">
            <a:spLocks noChangeArrowheads="1"/>
          </p:cNvSpPr>
          <p:nvPr/>
        </p:nvSpPr>
        <p:spPr>
          <a:xfrm>
            <a:off x="1524000" y="457200"/>
            <a:ext cx="6324600" cy="762000"/>
          </a:xfrm>
          <a:prstGeom prst="rect">
            <a:avLst/>
          </a:prstGeom>
          <a:noFill/>
        </p:spPr>
        <p:txBody>
          <a:bodyPr lIns="92075" tIns="46038" rIns="92075" bIns="46038"/>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000" b="1" i="1"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j-lt"/>
                <a:ea typeface="+mj-ea"/>
                <a:cs typeface="+mj-cs"/>
              </a:rPr>
              <a:t>A.  Return (continued)</a:t>
            </a:r>
          </a:p>
        </p:txBody>
      </p:sp>
      <p:sp>
        <p:nvSpPr>
          <p:cNvPr id="6" name="Rectangle 4"/>
          <p:cNvSpPr txBox="1">
            <a:spLocks noChangeArrowheads="1"/>
          </p:cNvSpPr>
          <p:nvPr/>
        </p:nvSpPr>
        <p:spPr>
          <a:xfrm>
            <a:off x="533400" y="1371600"/>
            <a:ext cx="7772400" cy="4495800"/>
          </a:xfrm>
          <a:prstGeom prst="rect">
            <a:avLst/>
          </a:prstGeom>
          <a:solidFill>
            <a:srgbClr val="FFFFFF">
              <a:alpha val="89804"/>
            </a:srgbClr>
          </a:solidFill>
        </p:spPr>
        <p:txBody>
          <a:bodyPr lIns="92075" tIns="46038" rIns="92075" bIns="46038"/>
          <a:lstStyle/>
          <a:p>
            <a:pPr marL="742950" marR="0" lvl="1" indent="-285750" algn="l" defTabSz="914400" rtl="0" eaLnBrk="0" fontAlgn="base" latinLnBrk="0" hangingPunct="0">
              <a:lnSpc>
                <a:spcPct val="90000"/>
              </a:lnSpc>
              <a:spcBef>
                <a:spcPct val="20000"/>
              </a:spcBef>
              <a:spcAft>
                <a:spcPct val="0"/>
              </a:spcAft>
              <a:buClr>
                <a:srgbClr val="000099"/>
              </a:buClr>
              <a:buSzTx/>
              <a:buFontTx/>
              <a:buChar char="–"/>
              <a:tabLst/>
              <a:defRPr/>
            </a:pPr>
            <a:r>
              <a:rPr kumimoji="0" lang="en-US" sz="2800" b="1" i="0" u="none" strike="noStrike" kern="0" cap="none" spc="0" normalizeH="0" baseline="0" noProof="0" dirty="0" smtClean="0">
                <a:ln>
                  <a:noFill/>
                </a:ln>
                <a:solidFill>
                  <a:schemeClr val="tx1"/>
                </a:solidFill>
                <a:effectLst/>
                <a:uLnTx/>
                <a:uFillTx/>
                <a:latin typeface="+mn-lt"/>
              </a:rPr>
              <a:t>c.  Internal Rate of Return</a:t>
            </a:r>
          </a:p>
          <a:p>
            <a:pPr marL="742950" marR="0" lvl="1" indent="-285750" algn="l" defTabSz="914400" rtl="0" eaLnBrk="0" fontAlgn="base" latinLnBrk="0" hangingPunct="0">
              <a:lnSpc>
                <a:spcPct val="90000"/>
              </a:lnSpc>
              <a:spcBef>
                <a:spcPct val="20000"/>
              </a:spcBef>
              <a:spcAft>
                <a:spcPct val="0"/>
              </a:spcAft>
              <a:buClr>
                <a:srgbClr val="000099"/>
              </a:buClr>
              <a:buSzTx/>
              <a:buFontTx/>
              <a:buChar char="–"/>
              <a:tabLst/>
              <a:defRPr/>
            </a:pPr>
            <a:r>
              <a:rPr kumimoji="0" lang="en-US" sz="2800" b="1" i="0" u="none" strike="noStrike" kern="0" cap="none" spc="0" normalizeH="0" baseline="0" noProof="0" dirty="0" smtClean="0">
                <a:ln>
                  <a:noFill/>
                </a:ln>
                <a:solidFill>
                  <a:schemeClr val="tx1"/>
                </a:solidFill>
                <a:effectLst/>
                <a:uLnTx/>
                <a:uFillTx/>
                <a:latin typeface="+mn-lt"/>
              </a:rPr>
              <a:t>d.  Modified  Internal Rate of Return</a:t>
            </a:r>
          </a:p>
          <a:p>
            <a:pPr marL="742950" marR="0" lvl="1" indent="-285750" algn="l" defTabSz="914400" rtl="0" eaLnBrk="0" fontAlgn="base" latinLnBrk="0" hangingPunct="0">
              <a:lnSpc>
                <a:spcPct val="90000"/>
              </a:lnSpc>
              <a:spcBef>
                <a:spcPct val="20000"/>
              </a:spcBef>
              <a:spcAft>
                <a:spcPct val="0"/>
              </a:spcAft>
              <a:buClr>
                <a:srgbClr val="000099"/>
              </a:buClr>
              <a:buSzTx/>
              <a:buFontTx/>
              <a:buChar char="–"/>
              <a:tabLst/>
              <a:defRPr/>
            </a:pPr>
            <a:r>
              <a:rPr kumimoji="0" lang="en-US" sz="2800" b="1" i="0" u="none" strike="noStrike" kern="0" cap="none" spc="0" normalizeH="0" baseline="0" noProof="0" dirty="0" smtClean="0">
                <a:ln>
                  <a:noFill/>
                </a:ln>
                <a:solidFill>
                  <a:schemeClr val="tx1"/>
                </a:solidFill>
                <a:effectLst/>
                <a:uLnTx/>
                <a:uFillTx/>
                <a:latin typeface="+mn-lt"/>
              </a:rPr>
              <a:t>Example:  MIRR</a:t>
            </a:r>
            <a:br>
              <a:rPr kumimoji="0" lang="en-US" sz="2800" b="1" i="0" u="none" strike="noStrike" kern="0" cap="none" spc="0" normalizeH="0" baseline="0" noProof="0" dirty="0" smtClean="0">
                <a:ln>
                  <a:noFill/>
                </a:ln>
                <a:solidFill>
                  <a:schemeClr val="tx1"/>
                </a:solidFill>
                <a:effectLst/>
                <a:uLnTx/>
                <a:uFillTx/>
                <a:latin typeface="+mn-lt"/>
              </a:rPr>
            </a:br>
            <a:r>
              <a:rPr kumimoji="0" lang="en-US" sz="2400" b="1" i="0" u="none" strike="noStrike" kern="0" cap="none" spc="0" normalizeH="0" baseline="0" noProof="0" dirty="0" smtClean="0">
                <a:ln>
                  <a:noFill/>
                </a:ln>
                <a:solidFill>
                  <a:schemeClr val="tx1"/>
                </a:solidFill>
                <a:effectLst/>
                <a:uLnTx/>
                <a:uFillTx/>
                <a:latin typeface="+mn-lt"/>
              </a:rPr>
              <a:t>$5000(1 + MIRR)</a:t>
            </a:r>
            <a:r>
              <a:rPr kumimoji="0" lang="en-US" sz="2400" b="1" i="0" u="none" strike="noStrike" kern="0" cap="none" spc="0" normalizeH="0" baseline="30000" noProof="0" dirty="0" smtClean="0">
                <a:ln>
                  <a:noFill/>
                </a:ln>
                <a:solidFill>
                  <a:schemeClr val="tx1"/>
                </a:solidFill>
                <a:effectLst/>
                <a:uLnTx/>
                <a:uFillTx/>
                <a:latin typeface="+mn-lt"/>
              </a:rPr>
              <a:t>4</a:t>
            </a:r>
            <a:r>
              <a:rPr kumimoji="0" lang="en-US" sz="2400" b="1" i="0" u="none" strike="noStrike" kern="0" cap="none" spc="0" normalizeH="0" baseline="0" noProof="0" dirty="0" smtClean="0">
                <a:ln>
                  <a:noFill/>
                </a:ln>
                <a:solidFill>
                  <a:schemeClr val="tx1"/>
                </a:solidFill>
                <a:effectLst/>
                <a:uLnTx/>
                <a:uFillTx/>
                <a:latin typeface="+mn-lt"/>
              </a:rPr>
              <a:t> = $1000(1.06)</a:t>
            </a:r>
            <a:r>
              <a:rPr kumimoji="0" lang="en-US" sz="2400" b="1" i="0" u="none" strike="noStrike" kern="0" cap="none" spc="0" normalizeH="0" baseline="30000" noProof="0" dirty="0" smtClean="0">
                <a:ln>
                  <a:noFill/>
                </a:ln>
                <a:solidFill>
                  <a:schemeClr val="tx1"/>
                </a:solidFill>
                <a:effectLst/>
                <a:uLnTx/>
                <a:uFillTx/>
                <a:latin typeface="+mn-lt"/>
              </a:rPr>
              <a:t>3</a:t>
            </a:r>
            <a:r>
              <a:rPr kumimoji="0" lang="en-US" sz="2400" b="1" i="0" u="none" strike="noStrike" kern="0" cap="none" spc="0" normalizeH="0" baseline="0" noProof="0" dirty="0" smtClean="0">
                <a:ln>
                  <a:noFill/>
                </a:ln>
                <a:solidFill>
                  <a:schemeClr val="tx1"/>
                </a:solidFill>
                <a:effectLst/>
                <a:uLnTx/>
                <a:uFillTx/>
                <a:latin typeface="+mn-lt"/>
              </a:rPr>
              <a:t> + $1100(1.06)</a:t>
            </a:r>
            <a:r>
              <a:rPr kumimoji="0" lang="en-US" sz="2400" b="1" i="0" u="none" strike="noStrike" kern="0" cap="none" spc="0" normalizeH="0" baseline="30000" noProof="0" dirty="0" smtClean="0">
                <a:ln>
                  <a:noFill/>
                </a:ln>
                <a:solidFill>
                  <a:schemeClr val="tx1"/>
                </a:solidFill>
                <a:effectLst/>
                <a:uLnTx/>
                <a:uFillTx/>
                <a:latin typeface="+mn-lt"/>
              </a:rPr>
              <a:t>2</a:t>
            </a:r>
            <a:r>
              <a:rPr kumimoji="0" lang="en-US" sz="2400" b="1" i="0" u="none" strike="noStrike" kern="0" cap="none" spc="0" normalizeH="0" baseline="0" noProof="0" dirty="0" smtClean="0">
                <a:ln>
                  <a:noFill/>
                </a:ln>
                <a:solidFill>
                  <a:schemeClr val="tx1"/>
                </a:solidFill>
                <a:effectLst/>
                <a:uLnTx/>
                <a:uFillTx/>
                <a:latin typeface="+mn-lt"/>
              </a:rPr>
              <a:t> </a:t>
            </a:r>
            <a:br>
              <a:rPr kumimoji="0" lang="en-US" sz="2400" b="1" i="0" u="none" strike="noStrike" kern="0" cap="none" spc="0" normalizeH="0" baseline="0" noProof="0" dirty="0" smtClean="0">
                <a:ln>
                  <a:noFill/>
                </a:ln>
                <a:solidFill>
                  <a:schemeClr val="tx1"/>
                </a:solidFill>
                <a:effectLst/>
                <a:uLnTx/>
                <a:uFillTx/>
                <a:latin typeface="+mn-lt"/>
              </a:rPr>
            </a:br>
            <a:r>
              <a:rPr kumimoji="0" lang="en-US" sz="2400" b="1" i="0" u="none" strike="noStrike" kern="0" cap="none" spc="0" normalizeH="0" baseline="0" noProof="0" dirty="0" smtClean="0">
                <a:ln>
                  <a:noFill/>
                </a:ln>
                <a:solidFill>
                  <a:schemeClr val="tx1"/>
                </a:solidFill>
                <a:effectLst/>
                <a:uLnTx/>
                <a:uFillTx/>
                <a:latin typeface="+mn-lt"/>
              </a:rPr>
              <a:t>			   + $1500(1.06)</a:t>
            </a:r>
            <a:r>
              <a:rPr kumimoji="0" lang="en-US" sz="2400" b="1" i="0" u="none" strike="noStrike" kern="0" cap="none" spc="0" normalizeH="0" baseline="30000" noProof="0" dirty="0" smtClean="0">
                <a:ln>
                  <a:noFill/>
                </a:ln>
                <a:solidFill>
                  <a:schemeClr val="tx1"/>
                </a:solidFill>
                <a:effectLst/>
                <a:uLnTx/>
                <a:uFillTx/>
                <a:latin typeface="+mn-lt"/>
              </a:rPr>
              <a:t>1</a:t>
            </a:r>
            <a:r>
              <a:rPr kumimoji="0" lang="en-US" sz="2400" b="1" i="0" u="none" strike="noStrike" kern="0" cap="none" spc="0" normalizeH="0" baseline="0" noProof="0" dirty="0" smtClean="0">
                <a:ln>
                  <a:noFill/>
                </a:ln>
                <a:solidFill>
                  <a:schemeClr val="tx1"/>
                </a:solidFill>
                <a:effectLst/>
                <a:uLnTx/>
                <a:uFillTx/>
                <a:latin typeface="+mn-lt"/>
              </a:rPr>
              <a:t>  + $3200</a:t>
            </a:r>
          </a:p>
          <a:p>
            <a:pPr marL="742950" marR="0" lvl="1" indent="-285750" algn="l" defTabSz="914400" rtl="0" eaLnBrk="0" fontAlgn="base" latinLnBrk="0" hangingPunct="0">
              <a:lnSpc>
                <a:spcPct val="90000"/>
              </a:lnSpc>
              <a:spcBef>
                <a:spcPct val="20000"/>
              </a:spcBef>
              <a:spcAft>
                <a:spcPct val="0"/>
              </a:spcAft>
              <a:buClr>
                <a:srgbClr val="000099"/>
              </a:buClr>
              <a:buSzTx/>
              <a:buFontTx/>
              <a:buNone/>
              <a:tabLst/>
              <a:defRPr/>
            </a:pPr>
            <a:r>
              <a:rPr kumimoji="0" lang="en-US" sz="2400" b="1" i="0" u="none" strike="noStrike" kern="0" cap="none" spc="0" normalizeH="0" baseline="0" noProof="0" dirty="0" smtClean="0">
                <a:ln>
                  <a:noFill/>
                </a:ln>
                <a:solidFill>
                  <a:schemeClr val="tx1"/>
                </a:solidFill>
                <a:effectLst/>
                <a:uLnTx/>
                <a:uFillTx/>
                <a:latin typeface="+mn-lt"/>
              </a:rPr>
              <a:t>$5000(1 + MIRR)</a:t>
            </a:r>
            <a:r>
              <a:rPr kumimoji="0" lang="en-US" sz="2400" b="1" i="0" u="none" strike="noStrike" kern="0" cap="none" spc="0" normalizeH="0" baseline="30000" noProof="0" dirty="0" smtClean="0">
                <a:ln>
                  <a:noFill/>
                </a:ln>
                <a:solidFill>
                  <a:schemeClr val="tx1"/>
                </a:solidFill>
                <a:effectLst/>
                <a:uLnTx/>
                <a:uFillTx/>
                <a:latin typeface="+mn-lt"/>
              </a:rPr>
              <a:t>4</a:t>
            </a:r>
            <a:r>
              <a:rPr kumimoji="0" lang="en-US" sz="2400" b="1" i="0" u="none" strike="noStrike" kern="0" cap="none" spc="0" normalizeH="0" baseline="0" noProof="0" dirty="0" smtClean="0">
                <a:ln>
                  <a:noFill/>
                </a:ln>
                <a:solidFill>
                  <a:schemeClr val="tx1"/>
                </a:solidFill>
                <a:effectLst/>
                <a:uLnTx/>
                <a:uFillTx/>
                <a:latin typeface="+mn-lt"/>
              </a:rPr>
              <a:t> = $1191 + $1236 + $1590 + $3200</a:t>
            </a:r>
          </a:p>
          <a:p>
            <a:pPr marL="742950" marR="0" lvl="1" indent="-285750" algn="l" defTabSz="914400" rtl="0" eaLnBrk="0" fontAlgn="base" latinLnBrk="0" hangingPunct="0">
              <a:lnSpc>
                <a:spcPct val="90000"/>
              </a:lnSpc>
              <a:spcBef>
                <a:spcPct val="20000"/>
              </a:spcBef>
              <a:spcAft>
                <a:spcPct val="0"/>
              </a:spcAft>
              <a:buClr>
                <a:srgbClr val="000099"/>
              </a:buClr>
              <a:buSzTx/>
              <a:buFontTx/>
              <a:buNone/>
              <a:tabLst/>
              <a:defRPr/>
            </a:pPr>
            <a:r>
              <a:rPr kumimoji="0" lang="en-US" sz="2400" b="1" i="0" u="none" strike="noStrike" kern="0" cap="none" spc="0" normalizeH="0" baseline="0" noProof="0" dirty="0" smtClean="0">
                <a:ln>
                  <a:noFill/>
                </a:ln>
                <a:solidFill>
                  <a:schemeClr val="tx1"/>
                </a:solidFill>
                <a:effectLst/>
                <a:uLnTx/>
                <a:uFillTx/>
                <a:latin typeface="+mn-lt"/>
              </a:rPr>
              <a:t>$5000(1 + MIRR)</a:t>
            </a:r>
            <a:r>
              <a:rPr kumimoji="0" lang="en-US" sz="2400" b="1" i="0" u="none" strike="noStrike" kern="0" cap="none" spc="0" normalizeH="0" baseline="30000" noProof="0" dirty="0" smtClean="0">
                <a:ln>
                  <a:noFill/>
                </a:ln>
                <a:solidFill>
                  <a:schemeClr val="tx1"/>
                </a:solidFill>
                <a:effectLst/>
                <a:uLnTx/>
                <a:uFillTx/>
                <a:latin typeface="+mn-lt"/>
              </a:rPr>
              <a:t>4</a:t>
            </a:r>
            <a:r>
              <a:rPr kumimoji="0" lang="en-US" sz="2400" b="1" i="0" u="none" strike="noStrike" kern="0" cap="none" spc="0" normalizeH="0" baseline="0" noProof="0" dirty="0" smtClean="0">
                <a:ln>
                  <a:noFill/>
                </a:ln>
                <a:solidFill>
                  <a:schemeClr val="tx1"/>
                </a:solidFill>
                <a:effectLst/>
                <a:uLnTx/>
                <a:uFillTx/>
                <a:latin typeface="+mn-lt"/>
              </a:rPr>
              <a:t> = $7217</a:t>
            </a:r>
          </a:p>
          <a:p>
            <a:pPr marL="742950" marR="0" lvl="1" indent="-285750" algn="l" defTabSz="914400" rtl="0" eaLnBrk="0" fontAlgn="base" latinLnBrk="0" hangingPunct="0">
              <a:lnSpc>
                <a:spcPct val="90000"/>
              </a:lnSpc>
              <a:spcBef>
                <a:spcPct val="20000"/>
              </a:spcBef>
              <a:spcAft>
                <a:spcPct val="0"/>
              </a:spcAft>
              <a:buClr>
                <a:srgbClr val="000099"/>
              </a:buClr>
              <a:buSzTx/>
              <a:buFontTx/>
              <a:buNone/>
              <a:tabLst/>
              <a:defRPr/>
            </a:pPr>
            <a:r>
              <a:rPr kumimoji="0" lang="en-US" sz="2400" b="1" i="0" u="none" strike="noStrike" kern="0" cap="none" spc="0" normalizeH="0" baseline="0" noProof="0" dirty="0" smtClean="0">
                <a:ln>
                  <a:noFill/>
                </a:ln>
                <a:solidFill>
                  <a:schemeClr val="tx1"/>
                </a:solidFill>
                <a:effectLst/>
                <a:uLnTx/>
                <a:uFillTx/>
                <a:latin typeface="+mn-lt"/>
              </a:rPr>
              <a:t>		      [(1 + MIRR)</a:t>
            </a:r>
            <a:r>
              <a:rPr kumimoji="0" lang="en-US" sz="2400" b="1" i="0" u="none" strike="noStrike" kern="0" cap="none" spc="0" normalizeH="0" baseline="30000" noProof="0" dirty="0" smtClean="0">
                <a:ln>
                  <a:noFill/>
                </a:ln>
                <a:solidFill>
                  <a:schemeClr val="tx1"/>
                </a:solidFill>
                <a:effectLst/>
                <a:uLnTx/>
                <a:uFillTx/>
                <a:latin typeface="+mn-lt"/>
              </a:rPr>
              <a:t>4</a:t>
            </a:r>
            <a:r>
              <a:rPr kumimoji="0" lang="en-US" sz="2400" b="1" i="0" u="none" strike="noStrike" kern="0" cap="none" spc="0" normalizeH="0" baseline="0" noProof="0" dirty="0" smtClean="0">
                <a:ln>
                  <a:noFill/>
                </a:ln>
                <a:solidFill>
                  <a:schemeClr val="tx1"/>
                </a:solidFill>
                <a:effectLst/>
                <a:uLnTx/>
                <a:uFillTx/>
                <a:latin typeface="+mn-lt"/>
              </a:rPr>
              <a:t>]</a:t>
            </a:r>
            <a:r>
              <a:rPr kumimoji="0" lang="en-US" sz="2400" b="1" i="0" u="none" strike="noStrike" kern="0" cap="none" spc="0" normalizeH="0" baseline="30000" noProof="0" dirty="0" smtClean="0">
                <a:ln>
                  <a:noFill/>
                </a:ln>
                <a:solidFill>
                  <a:schemeClr val="tx1"/>
                </a:solidFill>
                <a:effectLst/>
                <a:uLnTx/>
                <a:uFillTx/>
                <a:latin typeface="+mn-lt"/>
              </a:rPr>
              <a:t>1/4</a:t>
            </a:r>
            <a:r>
              <a:rPr kumimoji="0" lang="en-US" sz="2400" b="1" i="0" u="none" strike="noStrike" kern="0" cap="none" spc="0" normalizeH="0" baseline="0" noProof="0" dirty="0" smtClean="0">
                <a:ln>
                  <a:noFill/>
                </a:ln>
                <a:solidFill>
                  <a:schemeClr val="tx1"/>
                </a:solidFill>
                <a:effectLst/>
                <a:uLnTx/>
                <a:uFillTx/>
                <a:latin typeface="+mn-lt"/>
              </a:rPr>
              <a:t> = [1.4434]</a:t>
            </a:r>
            <a:r>
              <a:rPr kumimoji="0" lang="en-US" sz="2400" b="1" i="0" u="none" strike="noStrike" kern="0" cap="none" spc="0" normalizeH="0" baseline="30000" noProof="0" dirty="0" smtClean="0">
                <a:ln>
                  <a:noFill/>
                </a:ln>
                <a:solidFill>
                  <a:schemeClr val="tx1"/>
                </a:solidFill>
                <a:effectLst/>
                <a:uLnTx/>
                <a:uFillTx/>
                <a:latin typeface="+mn-lt"/>
              </a:rPr>
              <a:t>1/4</a:t>
            </a:r>
          </a:p>
          <a:p>
            <a:pPr marL="742950" marR="0" lvl="1" indent="-285750" algn="l" defTabSz="914400" rtl="0" eaLnBrk="0" fontAlgn="base" latinLnBrk="0" hangingPunct="0">
              <a:lnSpc>
                <a:spcPct val="90000"/>
              </a:lnSpc>
              <a:spcBef>
                <a:spcPct val="20000"/>
              </a:spcBef>
              <a:spcAft>
                <a:spcPct val="0"/>
              </a:spcAft>
              <a:buClr>
                <a:srgbClr val="000099"/>
              </a:buClr>
              <a:buSzTx/>
              <a:buFontTx/>
              <a:buNone/>
              <a:tabLst/>
              <a:defRPr/>
            </a:pPr>
            <a:r>
              <a:rPr kumimoji="0" lang="en-US" sz="2400" b="1" i="0" u="none" strike="noStrike" kern="0" cap="none" spc="0" normalizeH="0" baseline="30000" noProof="0" dirty="0" smtClean="0">
                <a:ln>
                  <a:noFill/>
                </a:ln>
                <a:solidFill>
                  <a:schemeClr val="tx1"/>
                </a:solidFill>
                <a:effectLst/>
                <a:uLnTx/>
                <a:uFillTx/>
                <a:latin typeface="+mn-lt"/>
              </a:rPr>
              <a:t>			</a:t>
            </a:r>
            <a:r>
              <a:rPr kumimoji="0" lang="en-US" sz="2400" b="1" i="0" u="none" strike="noStrike" kern="0" cap="none" spc="0" normalizeH="0" baseline="0" noProof="0" dirty="0" smtClean="0">
                <a:ln>
                  <a:noFill/>
                </a:ln>
                <a:solidFill>
                  <a:schemeClr val="tx1"/>
                </a:solidFill>
                <a:effectLst/>
                <a:uLnTx/>
                <a:uFillTx/>
                <a:latin typeface="+mn-lt"/>
              </a:rPr>
              <a:t>1 + MIRR     = 1.0961</a:t>
            </a:r>
          </a:p>
          <a:p>
            <a:pPr marL="742950" marR="0" lvl="1" indent="-285750" algn="l" defTabSz="914400" rtl="0" eaLnBrk="0" fontAlgn="base" latinLnBrk="0" hangingPunct="0">
              <a:lnSpc>
                <a:spcPct val="90000"/>
              </a:lnSpc>
              <a:spcBef>
                <a:spcPct val="20000"/>
              </a:spcBef>
              <a:spcAft>
                <a:spcPct val="0"/>
              </a:spcAft>
              <a:buClr>
                <a:srgbClr val="000099"/>
              </a:buClr>
              <a:buSzTx/>
              <a:buFontTx/>
              <a:buNone/>
              <a:tabLst/>
              <a:defRPr/>
            </a:pPr>
            <a:r>
              <a:rPr kumimoji="0" lang="en-US" sz="2400" b="1" i="0" u="none" strike="noStrike" kern="0" cap="none" spc="0" normalizeH="0" baseline="0" noProof="0" dirty="0" smtClean="0">
                <a:ln>
                  <a:noFill/>
                </a:ln>
                <a:solidFill>
                  <a:schemeClr val="tx1"/>
                </a:solidFill>
                <a:effectLst/>
                <a:uLnTx/>
                <a:uFillTx/>
                <a:latin typeface="+mn-lt"/>
              </a:rPr>
              <a:t>			        </a:t>
            </a:r>
            <a:r>
              <a:rPr kumimoji="0" lang="en-US" sz="2400" b="1" i="0" u="none" strike="noStrike" kern="0" cap="none" spc="0" normalizeH="0" baseline="0" noProof="0" dirty="0" smtClean="0">
                <a:ln>
                  <a:noFill/>
                </a:ln>
                <a:solidFill>
                  <a:srgbClr val="FF0000"/>
                </a:solidFill>
                <a:effectLst/>
                <a:uLnTx/>
                <a:uFillTx/>
                <a:latin typeface="+mn-lt"/>
              </a:rPr>
              <a:t>MIRR = 9.61%</a:t>
            </a:r>
          </a:p>
        </p:txBody>
      </p:sp>
      <p:sp>
        <p:nvSpPr>
          <p:cNvPr id="3" name="Date Placeholder 2"/>
          <p:cNvSpPr>
            <a:spLocks noGrp="1"/>
          </p:cNvSpPr>
          <p:nvPr>
            <p:ph type="dt" sz="half" idx="2"/>
          </p:nvPr>
        </p:nvSpPr>
        <p:spPr/>
        <p:txBody>
          <a:bodyPr/>
          <a:lstStyle/>
          <a:p>
            <a:fld id="{680823E9-A46E-43A7-ACF9-57B66E7E83DF}" type="datetime1">
              <a:rPr lang="en-US" smtClean="0"/>
              <a:t>8/5/2015</a:t>
            </a:fld>
            <a:endParaRPr lang="en-US" dirty="0"/>
          </a:p>
        </p:txBody>
      </p:sp>
      <p:sp>
        <p:nvSpPr>
          <p:cNvPr id="4" name="Footer Placeholder 3"/>
          <p:cNvSpPr>
            <a:spLocks noGrp="1"/>
          </p:cNvSpPr>
          <p:nvPr>
            <p:ph type="ftr" sz="quarter" idx="3"/>
          </p:nvPr>
        </p:nvSpPr>
        <p:spPr/>
        <p:txBody>
          <a:bodyPr/>
          <a:lstStyle/>
          <a:p>
            <a:r>
              <a:rPr lang="en-US" smtClean="0"/>
              <a:t>Professor James Kuhle</a:t>
            </a:r>
            <a:endParaRPr lang="en-US" dirty="0"/>
          </a:p>
        </p:txBody>
      </p:sp>
      <p:sp>
        <p:nvSpPr>
          <p:cNvPr id="9" name="Slide Number Placeholder 8"/>
          <p:cNvSpPr>
            <a:spLocks noGrp="1"/>
          </p:cNvSpPr>
          <p:nvPr>
            <p:ph type="sldNum" sz="quarter" idx="4"/>
          </p:nvPr>
        </p:nvSpPr>
        <p:spPr/>
        <p:txBody>
          <a:bodyPr/>
          <a:lstStyle/>
          <a:p>
            <a:fld id="{B5387B5B-A4DF-467A-8FE4-AF2DB400330E}" type="slidenum">
              <a:rPr lang="en-US" smtClean="0"/>
              <a:pP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subTnLst>
                                    <p:animClr clrSpc="rgb" dir="cw">
                                      <p:cBhvr override="childStyle">
                                        <p:cTn dur="1" fill="hold" display="0" masterRel="nextClick" afterEffect="1"/>
                                        <p:tgtEl>
                                          <p:spTgt spid="6">
                                            <p:txEl>
                                              <p:pRg st="0" end="0"/>
                                            </p:txEl>
                                          </p:spTgt>
                                        </p:tgtEl>
                                        <p:attrNameLst>
                                          <p:attrName>ppt_c</p:attrName>
                                        </p:attrNameLst>
                                      </p:cBhvr>
                                      <p:to>
                                        <a:srgbClr val="919191"/>
                                      </p:to>
                                    </p:animClr>
                                  </p:subTnLst>
                                </p:cTn>
                              </p:par>
                              <p:par>
                                <p:cTn id="8" presetID="9"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ssolve">
                                      <p:cBhvr>
                                        <p:cTn id="10" dur="500"/>
                                        <p:tgtEl>
                                          <p:spTgt spid="6">
                                            <p:txEl>
                                              <p:pRg st="1" end="1"/>
                                            </p:txEl>
                                          </p:spTgt>
                                        </p:tgtEl>
                                      </p:cBhvr>
                                    </p:animEffect>
                                  </p:childTnLst>
                                  <p:subTnLst>
                                    <p:animClr clrSpc="rgb" dir="cw">
                                      <p:cBhvr override="childStyle">
                                        <p:cTn dur="1" fill="hold" display="0" masterRel="nextClick" afterEffect="1"/>
                                        <p:tgtEl>
                                          <p:spTgt spid="6">
                                            <p:txEl>
                                              <p:pRg st="1" end="1"/>
                                            </p:txEl>
                                          </p:spTgt>
                                        </p:tgtEl>
                                        <p:attrNameLst>
                                          <p:attrName>ppt_c</p:attrName>
                                        </p:attrNameLst>
                                      </p:cBhvr>
                                      <p:to>
                                        <a:srgbClr val="919191"/>
                                      </p:to>
                                    </p:animClr>
                                  </p:subTnLst>
                                </p:cTn>
                              </p:par>
                              <p:par>
                                <p:cTn id="11" presetID="9"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dissolve">
                                      <p:cBhvr>
                                        <p:cTn id="13" dur="500"/>
                                        <p:tgtEl>
                                          <p:spTgt spid="6">
                                            <p:txEl>
                                              <p:pRg st="2" end="2"/>
                                            </p:txEl>
                                          </p:spTgt>
                                        </p:tgtEl>
                                      </p:cBhvr>
                                    </p:animEffect>
                                  </p:childTnLst>
                                  <p:subTnLst>
                                    <p:animClr clrSpc="rgb" dir="cw">
                                      <p:cBhvr override="childStyle">
                                        <p:cTn dur="1" fill="hold" display="0" masterRel="nextClick" afterEffect="1"/>
                                        <p:tgtEl>
                                          <p:spTgt spid="6">
                                            <p:txEl>
                                              <p:pRg st="2" end="2"/>
                                            </p:txEl>
                                          </p:spTgt>
                                        </p:tgtEl>
                                        <p:attrNameLst>
                                          <p:attrName>ppt_c</p:attrName>
                                        </p:attrNameLst>
                                      </p:cBhvr>
                                      <p:to>
                                        <a:srgbClr val="919191"/>
                                      </p:to>
                                    </p:animClr>
                                  </p:subTnLst>
                                </p:cTn>
                              </p:par>
                              <p:par>
                                <p:cTn id="14" presetID="9" presetClass="entr" presetSubtype="0"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dissolve">
                                      <p:cBhvr>
                                        <p:cTn id="16" dur="500"/>
                                        <p:tgtEl>
                                          <p:spTgt spid="6">
                                            <p:txEl>
                                              <p:pRg st="3" end="3"/>
                                            </p:txEl>
                                          </p:spTgt>
                                        </p:tgtEl>
                                      </p:cBhvr>
                                    </p:animEffect>
                                  </p:childTnLst>
                                  <p:subTnLst>
                                    <p:animClr clrSpc="rgb" dir="cw">
                                      <p:cBhvr override="childStyle">
                                        <p:cTn dur="1" fill="hold" display="0" masterRel="nextClick" afterEffect="1"/>
                                        <p:tgtEl>
                                          <p:spTgt spid="6">
                                            <p:txEl>
                                              <p:pRg st="3" end="3"/>
                                            </p:txEl>
                                          </p:spTgt>
                                        </p:tgtEl>
                                        <p:attrNameLst>
                                          <p:attrName>ppt_c</p:attrName>
                                        </p:attrNameLst>
                                      </p:cBhvr>
                                      <p:to>
                                        <a:srgbClr val="919191"/>
                                      </p:to>
                                    </p:animClr>
                                  </p:subTnLst>
                                </p:cTn>
                              </p:par>
                              <p:par>
                                <p:cTn id="17" presetID="9"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dissolve">
                                      <p:cBhvr>
                                        <p:cTn id="19" dur="500"/>
                                        <p:tgtEl>
                                          <p:spTgt spid="6">
                                            <p:txEl>
                                              <p:pRg st="4" end="4"/>
                                            </p:txEl>
                                          </p:spTgt>
                                        </p:tgtEl>
                                      </p:cBhvr>
                                    </p:animEffect>
                                  </p:childTnLst>
                                  <p:subTnLst>
                                    <p:animClr clrSpc="rgb" dir="cw">
                                      <p:cBhvr override="childStyle">
                                        <p:cTn dur="1" fill="hold" display="0" masterRel="nextClick" afterEffect="1"/>
                                        <p:tgtEl>
                                          <p:spTgt spid="6">
                                            <p:txEl>
                                              <p:pRg st="4" end="4"/>
                                            </p:txEl>
                                          </p:spTgt>
                                        </p:tgtEl>
                                        <p:attrNameLst>
                                          <p:attrName>ppt_c</p:attrName>
                                        </p:attrNameLst>
                                      </p:cBhvr>
                                      <p:to>
                                        <a:srgbClr val="919191"/>
                                      </p:to>
                                    </p:animClr>
                                  </p:subTnLst>
                                </p:cTn>
                              </p:par>
                              <p:par>
                                <p:cTn id="20" presetID="9" presetClass="entr" presetSubtype="0" fill="hold" grpId="0"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dissolve">
                                      <p:cBhvr>
                                        <p:cTn id="22" dur="500"/>
                                        <p:tgtEl>
                                          <p:spTgt spid="6">
                                            <p:txEl>
                                              <p:pRg st="5" end="5"/>
                                            </p:txEl>
                                          </p:spTgt>
                                        </p:tgtEl>
                                      </p:cBhvr>
                                    </p:animEffect>
                                  </p:childTnLst>
                                  <p:subTnLst>
                                    <p:animClr clrSpc="rgb" dir="cw">
                                      <p:cBhvr override="childStyle">
                                        <p:cTn dur="1" fill="hold" display="0" masterRel="nextClick" afterEffect="1"/>
                                        <p:tgtEl>
                                          <p:spTgt spid="6">
                                            <p:txEl>
                                              <p:pRg st="5" end="5"/>
                                            </p:txEl>
                                          </p:spTgt>
                                        </p:tgtEl>
                                        <p:attrNameLst>
                                          <p:attrName>ppt_c</p:attrName>
                                        </p:attrNameLst>
                                      </p:cBhvr>
                                      <p:to>
                                        <a:srgbClr val="919191"/>
                                      </p:to>
                                    </p:animClr>
                                  </p:subTnLst>
                                </p:cTn>
                              </p:par>
                              <p:par>
                                <p:cTn id="23" presetID="9" presetClass="entr" presetSubtype="0" fill="hold" grpId="0"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dissolve">
                                      <p:cBhvr>
                                        <p:cTn id="25" dur="500"/>
                                        <p:tgtEl>
                                          <p:spTgt spid="6">
                                            <p:txEl>
                                              <p:pRg st="6" end="6"/>
                                            </p:txEl>
                                          </p:spTgt>
                                        </p:tgtEl>
                                      </p:cBhvr>
                                    </p:animEffect>
                                  </p:childTnLst>
                                  <p:subTnLst>
                                    <p:animClr clrSpc="rgb" dir="cw">
                                      <p:cBhvr override="childStyle">
                                        <p:cTn dur="1" fill="hold" display="0" masterRel="nextClick" afterEffect="1"/>
                                        <p:tgtEl>
                                          <p:spTgt spid="6">
                                            <p:txEl>
                                              <p:pRg st="6" end="6"/>
                                            </p:txEl>
                                          </p:spTgt>
                                        </p:tgtEl>
                                        <p:attrNameLst>
                                          <p:attrName>ppt_c</p:attrName>
                                        </p:attrNameLst>
                                      </p:cBhvr>
                                      <p:to>
                                        <a:srgbClr val="919191"/>
                                      </p:to>
                                    </p:animClr>
                                  </p:subTnLst>
                                </p:cTn>
                              </p:par>
                              <p:par>
                                <p:cTn id="26" presetID="9" presetClass="entr" presetSubtype="0" fill="hold" grpId="0" nodeType="with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dissolve">
                                      <p:cBhvr>
                                        <p:cTn id="28" dur="500"/>
                                        <p:tgtEl>
                                          <p:spTgt spid="6">
                                            <p:txEl>
                                              <p:pRg st="7" end="7"/>
                                            </p:txEl>
                                          </p:spTgt>
                                        </p:tgtEl>
                                      </p:cBhvr>
                                    </p:animEffect>
                                  </p:childTnLst>
                                  <p:subTnLst>
                                    <p:animClr clrSpc="rgb" dir="cw">
                                      <p:cBhvr override="childStyle">
                                        <p:cTn dur="1" fill="hold" display="0" masterRel="nextClick" afterEffect="1"/>
                                        <p:tgtEl>
                                          <p:spTgt spid="6">
                                            <p:txEl>
                                              <p:pRg st="7" end="7"/>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ED4E15CC-00E7-4347-A93E-95A6C085033F}" type="datetime1">
              <a:rPr lang="en-US" smtClean="0"/>
              <a:t>8/5/2015</a:t>
            </a:fld>
            <a:endParaRPr lang="en-US" dirty="0"/>
          </a:p>
        </p:txBody>
      </p:sp>
      <p:sp>
        <p:nvSpPr>
          <p:cNvPr id="3" name="Footer Placeholder 2"/>
          <p:cNvSpPr>
            <a:spLocks noGrp="1"/>
          </p:cNvSpPr>
          <p:nvPr>
            <p:ph type="ftr" sz="quarter" idx="3"/>
          </p:nvPr>
        </p:nvSpPr>
        <p:spPr/>
        <p:txBody>
          <a:bodyPr/>
          <a:lstStyle/>
          <a:p>
            <a:r>
              <a:rPr lang="en-US" smtClean="0"/>
              <a:t>Professor James Kuhle</a:t>
            </a:r>
            <a:endParaRPr lang="en-US" dirty="0"/>
          </a:p>
        </p:txBody>
      </p:sp>
      <p:sp>
        <p:nvSpPr>
          <p:cNvPr id="4" name="Slide Number Placeholder 3"/>
          <p:cNvSpPr>
            <a:spLocks noGrp="1"/>
          </p:cNvSpPr>
          <p:nvPr>
            <p:ph type="sldNum" sz="quarter" idx="4"/>
          </p:nvPr>
        </p:nvSpPr>
        <p:spPr/>
        <p:txBody>
          <a:bodyPr/>
          <a:lstStyle/>
          <a:p>
            <a:fld id="{B5387B5B-A4DF-467A-8FE4-AF2DB400330E}" type="slidenum">
              <a:rPr lang="en-US" smtClean="0"/>
              <a:pPr/>
              <a:t>8</a:t>
            </a:fld>
            <a:endParaRPr lang="en-US" dirty="0"/>
          </a:p>
        </p:txBody>
      </p:sp>
    </p:spTree>
    <p:extLst>
      <p:ext uri="{BB962C8B-B14F-4D97-AF65-F5344CB8AC3E}">
        <p14:creationId xmlns:p14="http://schemas.microsoft.com/office/powerpoint/2010/main" val="2021806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Rectangle 2"/>
          <p:cNvSpPr txBox="1">
            <a:spLocks noChangeArrowheads="1"/>
          </p:cNvSpPr>
          <p:nvPr/>
        </p:nvSpPr>
        <p:spPr>
          <a:xfrm>
            <a:off x="1828800" y="762000"/>
            <a:ext cx="5791200" cy="762000"/>
          </a:xfrm>
          <a:prstGeom prst="rect">
            <a:avLst/>
          </a:prstGeom>
          <a:noFill/>
        </p:spPr>
        <p:txBody>
          <a:bodyPr lIns="92075" tIns="46038" rIns="92075" bIns="46038"/>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000" b="1" i="1"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j-lt"/>
                <a:ea typeface="+mj-ea"/>
                <a:cs typeface="+mj-cs"/>
              </a:rPr>
              <a:t>A.  Return (continued)</a:t>
            </a:r>
          </a:p>
        </p:txBody>
      </p:sp>
      <p:sp>
        <p:nvSpPr>
          <p:cNvPr id="6" name="Rectangle 3"/>
          <p:cNvSpPr txBox="1">
            <a:spLocks noChangeArrowheads="1"/>
          </p:cNvSpPr>
          <p:nvPr/>
        </p:nvSpPr>
        <p:spPr>
          <a:xfrm>
            <a:off x="685800" y="1676400"/>
            <a:ext cx="7620000" cy="4267200"/>
          </a:xfrm>
          <a:prstGeom prst="rect">
            <a:avLst/>
          </a:prstGeom>
          <a:solidFill>
            <a:srgbClr val="D2D2F4">
              <a:alpha val="69804"/>
            </a:srgbClr>
          </a:solidFill>
        </p:spPr>
        <p:txBody>
          <a:bodyPr lIns="92075" tIns="46038" rIns="92075" bIns="46038"/>
          <a:lstStyle/>
          <a:p>
            <a:pPr marL="342900" marR="0" lvl="0" indent="-342900" algn="l" defTabSz="914400" rtl="0" eaLnBrk="0" fontAlgn="base" latinLnBrk="0" hangingPunct="0">
              <a:lnSpc>
                <a:spcPct val="100000"/>
              </a:lnSpc>
              <a:spcBef>
                <a:spcPct val="20000"/>
              </a:spcBef>
              <a:spcAft>
                <a:spcPct val="0"/>
              </a:spcAft>
              <a:buClr>
                <a:srgbClr val="000099"/>
              </a:buClr>
              <a:buSzTx/>
              <a:buFontTx/>
              <a:buChar char="•"/>
              <a:tabLst/>
              <a:defRPr/>
            </a:pPr>
            <a:r>
              <a:rPr kumimoji="0" lang="en-US" sz="2800" b="1" i="0" u="none" strike="noStrike" kern="0" cap="none" spc="0" normalizeH="0" baseline="0" noProof="0" smtClean="0">
                <a:ln>
                  <a:noFill/>
                </a:ln>
                <a:solidFill>
                  <a:schemeClr val="tx1"/>
                </a:solidFill>
                <a:effectLst/>
                <a:uLnTx/>
                <a:uFillTx/>
                <a:latin typeface="+mn-lt"/>
                <a:ea typeface="+mn-ea"/>
                <a:cs typeface="+mn-cs"/>
              </a:rPr>
              <a:t>6.  </a:t>
            </a:r>
            <a:r>
              <a:rPr kumimoji="0" lang="en-US" sz="3200" b="1" i="0" u="none" strike="noStrike" kern="0" cap="none" spc="0" normalizeH="0" baseline="0" noProof="0" smtClean="0">
                <a:ln>
                  <a:noFill/>
                </a:ln>
                <a:solidFill>
                  <a:schemeClr val="tx1"/>
                </a:solidFill>
                <a:effectLst/>
                <a:uLnTx/>
                <a:uFillTx/>
                <a:latin typeface="+mn-lt"/>
                <a:ea typeface="+mn-ea"/>
                <a:cs typeface="+mn-cs"/>
              </a:rPr>
              <a:t>Six Functions of a Dollar</a:t>
            </a:r>
            <a:endParaRPr kumimoji="0" lang="en-US" sz="2800" b="1"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000099"/>
              </a:buClr>
              <a:buSzTx/>
              <a:buFontTx/>
              <a:buChar char="–"/>
              <a:tabLst/>
              <a:defRPr/>
            </a:pPr>
            <a:r>
              <a:rPr kumimoji="0" lang="en-US" sz="2800" b="1" i="0" u="none" strike="noStrike" kern="0" cap="none" spc="0" normalizeH="0" baseline="0" noProof="0" smtClean="0">
                <a:ln>
                  <a:noFill/>
                </a:ln>
                <a:solidFill>
                  <a:schemeClr val="tx1"/>
                </a:solidFill>
                <a:effectLst/>
                <a:uLnTx/>
                <a:uFillTx/>
                <a:latin typeface="+mn-lt"/>
              </a:rPr>
              <a:t>Future Value of a Single Sum</a:t>
            </a:r>
          </a:p>
          <a:p>
            <a:pPr marL="742950" marR="0" lvl="1" indent="-285750" algn="l" defTabSz="914400" rtl="0" eaLnBrk="0" fontAlgn="base" latinLnBrk="0" hangingPunct="0">
              <a:lnSpc>
                <a:spcPct val="100000"/>
              </a:lnSpc>
              <a:spcBef>
                <a:spcPct val="20000"/>
              </a:spcBef>
              <a:spcAft>
                <a:spcPct val="0"/>
              </a:spcAft>
              <a:buClr>
                <a:srgbClr val="000099"/>
              </a:buClr>
              <a:buSzTx/>
              <a:buFontTx/>
              <a:buChar char="–"/>
              <a:tabLst/>
              <a:defRPr/>
            </a:pPr>
            <a:r>
              <a:rPr kumimoji="0" lang="en-US" sz="2800" b="1" i="0" u="none" strike="noStrike" kern="0" cap="none" spc="0" normalizeH="0" baseline="0" noProof="0" smtClean="0">
                <a:ln>
                  <a:noFill/>
                </a:ln>
                <a:solidFill>
                  <a:schemeClr val="tx1"/>
                </a:solidFill>
                <a:effectLst/>
                <a:uLnTx/>
                <a:uFillTx/>
                <a:latin typeface="+mn-lt"/>
              </a:rPr>
              <a:t>Future Value of a Series of Payments</a:t>
            </a:r>
          </a:p>
          <a:p>
            <a:pPr marL="742950" marR="0" lvl="1" indent="-285750" algn="l" defTabSz="914400" rtl="0" eaLnBrk="0" fontAlgn="base" latinLnBrk="0" hangingPunct="0">
              <a:lnSpc>
                <a:spcPct val="100000"/>
              </a:lnSpc>
              <a:spcBef>
                <a:spcPct val="20000"/>
              </a:spcBef>
              <a:spcAft>
                <a:spcPct val="0"/>
              </a:spcAft>
              <a:buClr>
                <a:srgbClr val="000099"/>
              </a:buClr>
              <a:buSzTx/>
              <a:buFontTx/>
              <a:buChar char="–"/>
              <a:tabLst/>
              <a:defRPr/>
            </a:pPr>
            <a:r>
              <a:rPr kumimoji="0" lang="en-US" sz="2800" b="1" i="0" u="none" strike="noStrike" kern="0" cap="none" spc="0" normalizeH="0" baseline="0" noProof="0" smtClean="0">
                <a:ln>
                  <a:noFill/>
                </a:ln>
                <a:solidFill>
                  <a:schemeClr val="tx1"/>
                </a:solidFill>
                <a:effectLst/>
                <a:uLnTx/>
                <a:uFillTx/>
                <a:latin typeface="+mn-lt"/>
              </a:rPr>
              <a:t>Sinking Fund Factor</a:t>
            </a:r>
          </a:p>
          <a:p>
            <a:pPr marL="742950" marR="0" lvl="1" indent="-285750" algn="l" defTabSz="914400" rtl="0" eaLnBrk="0" fontAlgn="base" latinLnBrk="0" hangingPunct="0">
              <a:lnSpc>
                <a:spcPct val="100000"/>
              </a:lnSpc>
              <a:spcBef>
                <a:spcPct val="20000"/>
              </a:spcBef>
              <a:spcAft>
                <a:spcPct val="0"/>
              </a:spcAft>
              <a:buClr>
                <a:srgbClr val="000099"/>
              </a:buClr>
              <a:buSzTx/>
              <a:buFontTx/>
              <a:buChar char="–"/>
              <a:tabLst/>
              <a:defRPr/>
            </a:pPr>
            <a:r>
              <a:rPr kumimoji="0" lang="en-US" sz="2800" b="1" i="0" u="none" strike="noStrike" kern="0" cap="none" spc="0" normalizeH="0" baseline="0" noProof="0" smtClean="0">
                <a:ln>
                  <a:noFill/>
                </a:ln>
                <a:solidFill>
                  <a:schemeClr val="tx1"/>
                </a:solidFill>
                <a:effectLst/>
                <a:uLnTx/>
                <a:uFillTx/>
                <a:latin typeface="+mn-lt"/>
              </a:rPr>
              <a:t>Present Value of a Single Sum</a:t>
            </a:r>
          </a:p>
          <a:p>
            <a:pPr marL="742950" marR="0" lvl="1" indent="-285750" algn="l" defTabSz="914400" rtl="0" eaLnBrk="0" fontAlgn="base" latinLnBrk="0" hangingPunct="0">
              <a:lnSpc>
                <a:spcPct val="100000"/>
              </a:lnSpc>
              <a:spcBef>
                <a:spcPct val="20000"/>
              </a:spcBef>
              <a:spcAft>
                <a:spcPct val="0"/>
              </a:spcAft>
              <a:buClr>
                <a:srgbClr val="000099"/>
              </a:buClr>
              <a:buSzTx/>
              <a:buFontTx/>
              <a:buChar char="–"/>
              <a:tabLst/>
              <a:defRPr/>
            </a:pPr>
            <a:r>
              <a:rPr kumimoji="0" lang="en-US" sz="2800" b="1" i="0" u="none" strike="noStrike" kern="0" cap="none" spc="0" normalizeH="0" baseline="0" noProof="0" smtClean="0">
                <a:ln>
                  <a:noFill/>
                </a:ln>
                <a:solidFill>
                  <a:schemeClr val="tx1"/>
                </a:solidFill>
                <a:effectLst/>
                <a:uLnTx/>
                <a:uFillTx/>
                <a:latin typeface="+mn-lt"/>
              </a:rPr>
              <a:t>Present Value of a Series of Payments</a:t>
            </a:r>
          </a:p>
          <a:p>
            <a:pPr marL="742950" marR="0" lvl="1" indent="-285750" algn="l" defTabSz="914400" rtl="0" eaLnBrk="0" fontAlgn="base" latinLnBrk="0" hangingPunct="0">
              <a:lnSpc>
                <a:spcPct val="100000"/>
              </a:lnSpc>
              <a:spcBef>
                <a:spcPct val="20000"/>
              </a:spcBef>
              <a:spcAft>
                <a:spcPct val="0"/>
              </a:spcAft>
              <a:buClr>
                <a:srgbClr val="000099"/>
              </a:buClr>
              <a:buSzTx/>
              <a:buFontTx/>
              <a:buChar char="–"/>
              <a:tabLst/>
              <a:defRPr/>
            </a:pPr>
            <a:r>
              <a:rPr kumimoji="0" lang="en-US" sz="2800" b="1" i="0" u="none" strike="noStrike" kern="0" cap="none" spc="0" normalizeH="0" baseline="0" noProof="0" smtClean="0">
                <a:ln>
                  <a:noFill/>
                </a:ln>
                <a:solidFill>
                  <a:schemeClr val="tx1"/>
                </a:solidFill>
                <a:effectLst/>
                <a:uLnTx/>
                <a:uFillTx/>
                <a:latin typeface="+mn-lt"/>
              </a:rPr>
              <a:t>Amortization Factor</a:t>
            </a:r>
            <a:endParaRPr kumimoji="0" lang="en-US" sz="2800" b="1" i="0" u="none" strike="noStrike" kern="0" cap="none" spc="0" normalizeH="0" baseline="0" noProof="0" dirty="0" smtClean="0">
              <a:ln>
                <a:noFill/>
              </a:ln>
              <a:solidFill>
                <a:schemeClr val="tx1"/>
              </a:solidFill>
              <a:effectLst/>
              <a:uLnTx/>
              <a:uFillTx/>
              <a:latin typeface="+mn-lt"/>
            </a:endParaRPr>
          </a:p>
        </p:txBody>
      </p:sp>
      <p:sp>
        <p:nvSpPr>
          <p:cNvPr id="3" name="Date Placeholder 2"/>
          <p:cNvSpPr>
            <a:spLocks noGrp="1"/>
          </p:cNvSpPr>
          <p:nvPr>
            <p:ph type="dt" sz="half" idx="2"/>
          </p:nvPr>
        </p:nvSpPr>
        <p:spPr/>
        <p:txBody>
          <a:bodyPr/>
          <a:lstStyle/>
          <a:p>
            <a:fld id="{AE7A7CEE-555C-4540-9A3D-24F567DDAAB2}" type="datetime1">
              <a:rPr lang="en-US" smtClean="0"/>
              <a:t>8/5/2015</a:t>
            </a:fld>
            <a:endParaRPr lang="en-US" dirty="0"/>
          </a:p>
        </p:txBody>
      </p:sp>
      <p:sp>
        <p:nvSpPr>
          <p:cNvPr id="4" name="Footer Placeholder 3"/>
          <p:cNvSpPr>
            <a:spLocks noGrp="1"/>
          </p:cNvSpPr>
          <p:nvPr>
            <p:ph type="ftr" sz="quarter" idx="3"/>
          </p:nvPr>
        </p:nvSpPr>
        <p:spPr/>
        <p:txBody>
          <a:bodyPr/>
          <a:lstStyle/>
          <a:p>
            <a:r>
              <a:rPr lang="en-US" smtClean="0"/>
              <a:t>Professor James Kuhle</a:t>
            </a:r>
            <a:endParaRPr lang="en-US" dirty="0"/>
          </a:p>
        </p:txBody>
      </p:sp>
      <p:sp>
        <p:nvSpPr>
          <p:cNvPr id="9" name="Slide Number Placeholder 8"/>
          <p:cNvSpPr>
            <a:spLocks noGrp="1"/>
          </p:cNvSpPr>
          <p:nvPr>
            <p:ph type="sldNum" sz="quarter" idx="4"/>
          </p:nvPr>
        </p:nvSpPr>
        <p:spPr/>
        <p:txBody>
          <a:bodyPr/>
          <a:lstStyle/>
          <a:p>
            <a:fld id="{B5387B5B-A4DF-467A-8FE4-AF2DB400330E}" type="slidenum">
              <a:rPr lang="en-US" smtClean="0"/>
              <a:pPr/>
              <a:t>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subTnLst>
                                    <p:animClr clrSpc="rgb" dir="cw">
                                      <p:cBhvr override="childStyle">
                                        <p:cTn dur="1" fill="hold" display="0" masterRel="nextClick" afterEffect="1"/>
                                        <p:tgtEl>
                                          <p:spTgt spid="6">
                                            <p:txEl>
                                              <p:pRg st="0" end="0"/>
                                            </p:txEl>
                                          </p:spTgt>
                                        </p:tgtEl>
                                        <p:attrNameLst>
                                          <p:attrName>ppt_c</p:attrName>
                                        </p:attrNameLst>
                                      </p:cBhvr>
                                      <p:to>
                                        <a:srgbClr val="919191"/>
                                      </p:to>
                                    </p:animClr>
                                  </p:subTnLst>
                                </p:cTn>
                              </p:par>
                              <p:par>
                                <p:cTn id="8" presetID="9"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ssolve">
                                      <p:cBhvr>
                                        <p:cTn id="10" dur="500"/>
                                        <p:tgtEl>
                                          <p:spTgt spid="6">
                                            <p:txEl>
                                              <p:pRg st="1" end="1"/>
                                            </p:txEl>
                                          </p:spTgt>
                                        </p:tgtEl>
                                      </p:cBhvr>
                                    </p:animEffect>
                                  </p:childTnLst>
                                  <p:subTnLst>
                                    <p:animClr clrSpc="rgb" dir="cw">
                                      <p:cBhvr override="childStyle">
                                        <p:cTn dur="1" fill="hold" display="0" masterRel="nextClick" afterEffect="1"/>
                                        <p:tgtEl>
                                          <p:spTgt spid="6">
                                            <p:txEl>
                                              <p:pRg st="1" end="1"/>
                                            </p:txEl>
                                          </p:spTgt>
                                        </p:tgtEl>
                                        <p:attrNameLst>
                                          <p:attrName>ppt_c</p:attrName>
                                        </p:attrNameLst>
                                      </p:cBhvr>
                                      <p:to>
                                        <a:srgbClr val="919191"/>
                                      </p:to>
                                    </p:animClr>
                                  </p:subTnLst>
                                </p:cTn>
                              </p:par>
                              <p:par>
                                <p:cTn id="11" presetID="9"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dissolve">
                                      <p:cBhvr>
                                        <p:cTn id="13" dur="500"/>
                                        <p:tgtEl>
                                          <p:spTgt spid="6">
                                            <p:txEl>
                                              <p:pRg st="2" end="2"/>
                                            </p:txEl>
                                          </p:spTgt>
                                        </p:tgtEl>
                                      </p:cBhvr>
                                    </p:animEffect>
                                  </p:childTnLst>
                                  <p:subTnLst>
                                    <p:animClr clrSpc="rgb" dir="cw">
                                      <p:cBhvr override="childStyle">
                                        <p:cTn dur="1" fill="hold" display="0" masterRel="nextClick" afterEffect="1"/>
                                        <p:tgtEl>
                                          <p:spTgt spid="6">
                                            <p:txEl>
                                              <p:pRg st="2" end="2"/>
                                            </p:txEl>
                                          </p:spTgt>
                                        </p:tgtEl>
                                        <p:attrNameLst>
                                          <p:attrName>ppt_c</p:attrName>
                                        </p:attrNameLst>
                                      </p:cBhvr>
                                      <p:to>
                                        <a:srgbClr val="919191"/>
                                      </p:to>
                                    </p:animClr>
                                  </p:subTnLst>
                                </p:cTn>
                              </p:par>
                              <p:par>
                                <p:cTn id="14" presetID="9" presetClass="entr" presetSubtype="0"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dissolve">
                                      <p:cBhvr>
                                        <p:cTn id="16" dur="500"/>
                                        <p:tgtEl>
                                          <p:spTgt spid="6">
                                            <p:txEl>
                                              <p:pRg st="3" end="3"/>
                                            </p:txEl>
                                          </p:spTgt>
                                        </p:tgtEl>
                                      </p:cBhvr>
                                    </p:animEffect>
                                  </p:childTnLst>
                                  <p:subTnLst>
                                    <p:animClr clrSpc="rgb" dir="cw">
                                      <p:cBhvr override="childStyle">
                                        <p:cTn dur="1" fill="hold" display="0" masterRel="nextClick" afterEffect="1"/>
                                        <p:tgtEl>
                                          <p:spTgt spid="6">
                                            <p:txEl>
                                              <p:pRg st="3" end="3"/>
                                            </p:txEl>
                                          </p:spTgt>
                                        </p:tgtEl>
                                        <p:attrNameLst>
                                          <p:attrName>ppt_c</p:attrName>
                                        </p:attrNameLst>
                                      </p:cBhvr>
                                      <p:to>
                                        <a:srgbClr val="919191"/>
                                      </p:to>
                                    </p:animClr>
                                  </p:subTnLst>
                                </p:cTn>
                              </p:par>
                              <p:par>
                                <p:cTn id="17" presetID="9"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dissolve">
                                      <p:cBhvr>
                                        <p:cTn id="19" dur="500"/>
                                        <p:tgtEl>
                                          <p:spTgt spid="6">
                                            <p:txEl>
                                              <p:pRg st="4" end="4"/>
                                            </p:txEl>
                                          </p:spTgt>
                                        </p:tgtEl>
                                      </p:cBhvr>
                                    </p:animEffect>
                                  </p:childTnLst>
                                  <p:subTnLst>
                                    <p:animClr clrSpc="rgb" dir="cw">
                                      <p:cBhvr override="childStyle">
                                        <p:cTn dur="1" fill="hold" display="0" masterRel="nextClick" afterEffect="1"/>
                                        <p:tgtEl>
                                          <p:spTgt spid="6">
                                            <p:txEl>
                                              <p:pRg st="4" end="4"/>
                                            </p:txEl>
                                          </p:spTgt>
                                        </p:tgtEl>
                                        <p:attrNameLst>
                                          <p:attrName>ppt_c</p:attrName>
                                        </p:attrNameLst>
                                      </p:cBhvr>
                                      <p:to>
                                        <a:srgbClr val="919191"/>
                                      </p:to>
                                    </p:animClr>
                                  </p:subTnLst>
                                </p:cTn>
                              </p:par>
                              <p:par>
                                <p:cTn id="20" presetID="9" presetClass="entr" presetSubtype="0" fill="hold" grpId="0"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dissolve">
                                      <p:cBhvr>
                                        <p:cTn id="22" dur="500"/>
                                        <p:tgtEl>
                                          <p:spTgt spid="6">
                                            <p:txEl>
                                              <p:pRg st="5" end="5"/>
                                            </p:txEl>
                                          </p:spTgt>
                                        </p:tgtEl>
                                      </p:cBhvr>
                                    </p:animEffect>
                                  </p:childTnLst>
                                  <p:subTnLst>
                                    <p:animClr clrSpc="rgb" dir="cw">
                                      <p:cBhvr override="childStyle">
                                        <p:cTn dur="1" fill="hold" display="0" masterRel="nextClick" afterEffect="1"/>
                                        <p:tgtEl>
                                          <p:spTgt spid="6">
                                            <p:txEl>
                                              <p:pRg st="5" end="5"/>
                                            </p:txEl>
                                          </p:spTgt>
                                        </p:tgtEl>
                                        <p:attrNameLst>
                                          <p:attrName>ppt_c</p:attrName>
                                        </p:attrNameLst>
                                      </p:cBhvr>
                                      <p:to>
                                        <a:srgbClr val="919191"/>
                                      </p:to>
                                    </p:animClr>
                                  </p:subTnLst>
                                </p:cTn>
                              </p:par>
                              <p:par>
                                <p:cTn id="23" presetID="9" presetClass="entr" presetSubtype="0" fill="hold" grpId="0"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dissolve">
                                      <p:cBhvr>
                                        <p:cTn id="25" dur="500"/>
                                        <p:tgtEl>
                                          <p:spTgt spid="6">
                                            <p:txEl>
                                              <p:pRg st="6" end="6"/>
                                            </p:txEl>
                                          </p:spTgt>
                                        </p:tgtEl>
                                      </p:cBhvr>
                                    </p:animEffect>
                                  </p:childTnLst>
                                  <p:subTnLst>
                                    <p:animClr clrSpc="rgb" dir="cw">
                                      <p:cBhvr override="childStyle">
                                        <p:cTn dur="1" fill="hold" display="0" masterRel="nextClick" afterEffect="1"/>
                                        <p:tgtEl>
                                          <p:spTgt spid="6">
                                            <p:txEl>
                                              <p:pRg st="6" end="6"/>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1601</TotalTime>
  <Words>2128</Words>
  <Application>Microsoft Office PowerPoint</Application>
  <PresentationFormat>On-screen Show (4:3)</PresentationFormat>
  <Paragraphs>313</Paragraphs>
  <Slides>37</Slides>
  <Notes>13</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  Risk (continued)</vt:lpstr>
      <vt:lpstr>B.  Risk (continued)</vt:lpstr>
      <vt:lpstr>PowerPoint Presentation</vt:lpstr>
      <vt:lpstr>PowerPoint Presentation</vt:lpstr>
      <vt:lpstr>Investment Fundamentals</vt:lpstr>
      <vt:lpstr>A.  Margin Trading</vt:lpstr>
      <vt:lpstr>A.  Margin Trading (continued)</vt:lpstr>
      <vt:lpstr>A.  Margin Trading (continued)</vt:lpstr>
      <vt:lpstr>A.  Margin Trading (continued)</vt:lpstr>
      <vt:lpstr>A.  Margin Trading (continued)</vt:lpstr>
      <vt:lpstr>B.  Selling Short</vt:lpstr>
      <vt:lpstr>Warren Buffett’s Thoughts on Risk</vt:lpstr>
      <vt:lpstr>Buffett on Risk Continued</vt:lpstr>
      <vt:lpstr>Buffett on Risk Continued</vt:lpstr>
      <vt:lpstr>Buffett on Risk Continued</vt:lpstr>
      <vt:lpstr>Buffett on Risk Continued</vt:lpstr>
      <vt:lpstr>PowerPoint Presentation</vt:lpstr>
      <vt:lpstr>PowerPoint Presentation</vt:lpstr>
      <vt:lpstr>PowerPoint Presentation</vt:lpstr>
      <vt:lpstr>Review Questions: Section 5</vt:lpstr>
    </vt:vector>
  </TitlesOfParts>
  <Company>Fusion Media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Professor James Kuhle</dc:creator>
  <cp:lastModifiedBy>James Kuhle</cp:lastModifiedBy>
  <cp:revision>77</cp:revision>
  <dcterms:created xsi:type="dcterms:W3CDTF">1998-06-30T18:28:06Z</dcterms:created>
  <dcterms:modified xsi:type="dcterms:W3CDTF">2015-08-05T21:40:44Z</dcterms:modified>
</cp:coreProperties>
</file>